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5" r:id="rId2"/>
    <p:sldId id="349" r:id="rId3"/>
    <p:sldId id="308" r:id="rId4"/>
    <p:sldId id="352" r:id="rId5"/>
    <p:sldId id="323" r:id="rId6"/>
    <p:sldId id="339" r:id="rId7"/>
  </p:sldIdLst>
  <p:sldSz cx="9144000" cy="6858000" type="screen4x3"/>
  <p:notesSz cx="6797675" cy="9926638"/>
  <p:embeddedFontLst>
    <p:embeddedFont>
      <p:font typeface="HY울릉도M" panose="020B0600000101010101" charset="-127"/>
      <p:regular r:id="rId10"/>
    </p:embeddedFont>
    <p:embeddedFont>
      <p:font typeface="나눔고딕" panose="020B0600000101010101" charset="-127"/>
      <p:regular r:id="rId11"/>
      <p:bold r:id="rId12"/>
    </p:embeddedFont>
    <p:embeddedFont>
      <p:font typeface="나눔명조" panose="020B0600000101010101" charset="-127"/>
      <p:regular r:id="rId13"/>
      <p:bold r:id="rId14"/>
    </p:embeddedFont>
    <p:embeddedFont>
      <p:font typeface="함초롬바탕" panose="02030604000101010101" pitchFamily="18" charset="-127"/>
      <p:regular r:id="rId15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385">
          <p15:clr>
            <a:srgbClr val="A4A3A4"/>
          </p15:clr>
        </p15:guide>
        <p15:guide id="4" pos="2880">
          <p15:clr>
            <a:srgbClr val="A4A3A4"/>
          </p15:clr>
        </p15:guide>
        <p15:guide id="5" pos="703">
          <p15:clr>
            <a:srgbClr val="A4A3A4"/>
          </p15:clr>
        </p15:guide>
        <p15:guide id="6" pos="4014">
          <p15:clr>
            <a:srgbClr val="A4A3A4"/>
          </p15:clr>
        </p15:guide>
        <p15:guide id="7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7B7"/>
    <a:srgbClr val="0000FF"/>
    <a:srgbClr val="9966FF"/>
    <a:srgbClr val="003366"/>
    <a:srgbClr val="4A452A"/>
    <a:srgbClr val="2A1D1C"/>
    <a:srgbClr val="5D5635"/>
    <a:srgbClr val="9999FF"/>
    <a:srgbClr val="1FE5EF"/>
    <a:srgbClr val="5C5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4" autoAdjust="0"/>
    <p:restoredTop sz="94632" autoAdjust="0"/>
  </p:normalViewPr>
  <p:slideViewPr>
    <p:cSldViewPr>
      <p:cViewPr varScale="1">
        <p:scale>
          <a:sx n="108" d="100"/>
          <a:sy n="108" d="100"/>
        </p:scale>
        <p:origin x="1398" y="108"/>
      </p:cViewPr>
      <p:guideLst>
        <p:guide orient="horz" pos="2160"/>
        <p:guide orient="horz" pos="663"/>
        <p:guide orient="horz" pos="3385"/>
        <p:guide pos="2880"/>
        <p:guide pos="703"/>
        <p:guide pos="401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r>
              <a:rPr lang="en-US" altLang="ko-KR"/>
              <a:t>2016-12-31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5CE7274-3E7C-4AB1-A674-E49A3621ED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7171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r>
              <a:rPr lang="en-US" altLang="ko-KR"/>
              <a:t>2016-12-31</a:t>
            </a:r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8205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/>
              <a:t>2016-12-31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4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/>
              <a:t>2016-12-31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61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/>
              <a:t>2016-12-31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34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/>
              <a:t>2016-12-31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32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/>
              <a:t>2016-12-31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34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/>
              <a:t>2016-12-31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34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스타일을 </a:t>
            </a:r>
            <a:endParaRPr lang="en-US" altLang="ko-KR" dirty="0"/>
          </a:p>
          <a:p>
            <a:pPr lvl="0"/>
            <a:r>
              <a:rPr lang="ko-KR" altLang="en-US" dirty="0"/>
              <a:t>편집합니다</a:t>
            </a:r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/>
              <a:t>소속</a:t>
            </a:r>
            <a:br>
              <a:rPr lang="en-US" altLang="ko-KR" dirty="0"/>
            </a:br>
            <a:r>
              <a:rPr lang="ko-KR" altLang="en-US" dirty="0"/>
              <a:t>작성자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endParaRPr lang="ko-KR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2023-10-17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ransition spd="slow"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Ⅰ. </a:t>
            </a:r>
            <a:r>
              <a:rPr lang="ko-KR" altLang="en-US" sz="2000" dirty="0" err="1">
                <a:latin typeface="HY울릉도M" pitchFamily="18" charset="-127"/>
                <a:ea typeface="HY울릉도M" pitchFamily="18" charset="-127"/>
              </a:rPr>
              <a:t>이병건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 교수 프로필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06239" y="1352381"/>
            <a:ext cx="8214391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      속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동원대학교 </a:t>
            </a:r>
            <a:r>
              <a:rPr lang="ko-KR" altLang="en-US" sz="1500" dirty="0" err="1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건축인테리어과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dirty="0" err="1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신라발해문화연구소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(SNB)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학부전공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건축공학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건국대학교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석사전공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건축역사 및 이론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발해시대 사찰건축 연구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1991,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건국대학교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박사전공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건축역사 및 이론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500" dirty="0" err="1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개돌유적에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관한 건축적 연구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2001,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건국대학교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연구분야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건축역사 및 이론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발해건축사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한국고대건축사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건축문화 비교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3284984"/>
            <a:ext cx="4892308" cy="32403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48" y="3284984"/>
            <a:ext cx="2146212" cy="3240360"/>
          </a:xfrm>
          <a:prstGeom prst="rect">
            <a:avLst/>
          </a:prstGeom>
        </p:spPr>
      </p:pic>
      <p:pic>
        <p:nvPicPr>
          <p:cNvPr id="7" name="그림 6" descr="번짐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7562" y="6021288"/>
            <a:ext cx="593068" cy="631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4288" y="623731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spc="-3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45739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Ⅰ.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프로필 </a:t>
            </a: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경력사항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06239" y="1352381"/>
            <a:ext cx="8214391" cy="520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 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고구려발해학회 등기이사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 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역사건축기술연구소 등기이사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 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 err="1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청구고고연구원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등기이사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lvl="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rgbClr val="EEECE1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 경기도 광주시 향토문화유산보호위원회 위원</a:t>
            </a:r>
            <a:endParaRPr lang="en-US" altLang="ko-KR" sz="1700" dirty="0">
              <a:solidFill>
                <a:srgbClr val="EEECE1">
                  <a:lumMod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rgbClr val="EEECE1">
                    <a:lumMod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 경기도 광주시 지속가능발전위원회 위원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 한국산업인력공단 출제 및 채점위원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現 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 err="1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신라문화동인회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정회원 </a:t>
            </a:r>
            <a:r>
              <a:rPr lang="en-US" altLang="ko-KR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경주문화원 정회원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前 경기도 건축위원회 위원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前 경기도 문화재위원회 위원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前 법무부 법무연수원 교양강좌 위촉교수</a:t>
            </a:r>
            <a:endParaRPr lang="en-US" altLang="ko-KR" sz="1700" dirty="0"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8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7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前 경기도 광주시 건축위원회 위원</a:t>
            </a:r>
          </a:p>
        </p:txBody>
      </p:sp>
      <p:pic>
        <p:nvPicPr>
          <p:cNvPr id="7" name="그림 6" descr="번짐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7562" y="6021288"/>
            <a:ext cx="593068" cy="631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4288" y="623731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spc="-3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93294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연구성과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06239" y="1352381"/>
            <a:ext cx="7754193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 latinLnBrk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역서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2003,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발해건축의 이해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백산자료원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2005,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새롭게 본 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발해사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고구려연구재단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2007,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발해의 역사와 문화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동북아역사재단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2007,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경과 영역 변천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동북아역사재단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2008,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동북공정과 한국학계의 대응논리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학연출판사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2012, A New History of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Parhae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(The Northeast Asian History Foundation,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2013,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한국건축개념사전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도서출판 동녘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2015,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발해유적사전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중국편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한국학중앙연구원출판부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2017, 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정암사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수마노탑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연구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정선군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요금시대 발해인의 삶과 문화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한국학중앙연구원출판부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8" name="그림 7" descr="번짐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7562" y="6021288"/>
            <a:ext cx="593068" cy="631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623731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spc="-30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398690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연구성과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06239" y="1352381"/>
            <a:ext cx="7754193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 latinLnBrk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l"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역서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발해유적의 국가별 발굴 성과와 재해석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동북아역사재단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fontAlgn="ctr" latinLnBrk="0">
              <a:lnSpc>
                <a:spcPct val="200000"/>
              </a:lnSpc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2023, 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발해유적총람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Ⅰ(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중국편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-1)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ᆞⅡ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중국편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-2)</a:t>
            </a:r>
            <a:r>
              <a:rPr lang="en-US" altLang="ko-KR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ᆞ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북한편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)(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예지안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정석배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외 공저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8" name="그림 7" descr="번짐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7562" y="6021288"/>
            <a:ext cx="593068" cy="631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623731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spc="-30" dirty="0">
                <a:solidFill>
                  <a:srgbClr val="FF0000"/>
                </a:solidFill>
                <a:latin typeface="+mj-ea"/>
                <a:ea typeface="+mj-ea"/>
              </a:rPr>
              <a:t>7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727AF09-B367-D151-FA5C-763C71634F70}"/>
              </a:ext>
            </a:extLst>
          </p:cNvPr>
          <p:cNvGrpSpPr/>
          <p:nvPr/>
        </p:nvGrpSpPr>
        <p:grpSpPr>
          <a:xfrm>
            <a:off x="1590011" y="2852936"/>
            <a:ext cx="5963978" cy="2081800"/>
            <a:chOff x="2348435" y="4464719"/>
            <a:chExt cx="5963978" cy="20818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8A51468-BD0F-2938-EC57-C57A1B6E9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435" y="4464719"/>
              <a:ext cx="1471583" cy="208180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81A6BF8-546F-5B66-4505-34AED82C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767" y="4464719"/>
              <a:ext cx="1471583" cy="20818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0295836-4E5F-E062-63CF-199B2F08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890" y="4464719"/>
              <a:ext cx="1471583" cy="208180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12D5CDE-E254-31EA-A2DC-C1528109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830" y="4464719"/>
              <a:ext cx="1471583" cy="208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2830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3" y="794932"/>
            <a:ext cx="3183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Ⅶ. </a:t>
            </a:r>
            <a:r>
              <a:rPr lang="ko-KR" altLang="en-US" sz="20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공중파 방송 출연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39553" y="1352381"/>
            <a:ext cx="83810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1999.10.16. ~ 17. &lt;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한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·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중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·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일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·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러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 추적보고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 발해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경인방송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(i TV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)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itchFamily="18" charset="-127"/>
            </a:endParaRPr>
          </a:p>
          <a:p>
            <a:pPr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2001.10.06. &lt;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역사스페셜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&gt;(130)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고구려 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평양성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KBS1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itchFamily="18" charset="-127"/>
            </a:endParaRPr>
          </a:p>
          <a:p>
            <a:pPr lvl="0"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2002.01.05. ~ 06. &lt;KBS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신년스페셜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 역사기획 발해 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1-2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부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KBS1</a:t>
            </a:r>
          </a:p>
          <a:p>
            <a:pPr lvl="0"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2004.07.10. &lt;KBS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스페셜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고구려의 부활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KBS1</a:t>
            </a:r>
          </a:p>
          <a:p>
            <a:pPr lvl="0"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2005.06.10. &lt;HD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역사스페셜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&gt;(06)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위성으로 본 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국내성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그곳에 고구려가 있다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KBS1</a:t>
            </a:r>
          </a:p>
          <a:p>
            <a:pPr lvl="0"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2005.11.25. &lt;HD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역사스페셜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&gt;(29)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발해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고구려를 꿈꾸다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KBS1</a:t>
            </a:r>
          </a:p>
          <a:p>
            <a:pPr lvl="0"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2006.08.11. &lt;HD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역사스페셜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&gt;(57) 93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년만의 귀환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조선왕조실록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KBS1</a:t>
            </a:r>
          </a:p>
          <a:p>
            <a:pPr lvl="0"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2007.08.17. &lt;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동북아시아의 과거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현재 그리고 미래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&gt;(3),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아리랑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TV</a:t>
            </a:r>
          </a:p>
          <a:p>
            <a:pPr lvl="0"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2008.05.17. &lt;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한국사 傳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 고구려 여인 우씨 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두번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 황후가 되다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KBS1</a:t>
            </a:r>
          </a:p>
          <a:p>
            <a:pPr lvl="0" fontAlgn="ctr" latinLnBrk="0"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2012.06.29. ~ 07.27. &lt;EBS 2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시의 판타지아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&gt;, EBS1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라디오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itchFamily="18" charset="-127"/>
            </a:endParaRPr>
          </a:p>
        </p:txBody>
      </p:sp>
      <p:pic>
        <p:nvPicPr>
          <p:cNvPr id="8" name="그림 7" descr="번짐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7562" y="6021288"/>
            <a:ext cx="593068" cy="631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623731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spc="-30" dirty="0">
                <a:solidFill>
                  <a:srgbClr val="FF0000"/>
                </a:solidFill>
                <a:latin typeface="+mj-ea"/>
                <a:ea typeface="+mj-ea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7676944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3" y="794932"/>
            <a:ext cx="3183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Ⅷ. </a:t>
            </a:r>
            <a:r>
              <a:rPr lang="ko-KR" altLang="en-US" sz="2000" dirty="0">
                <a:solidFill>
                  <a:prstClr val="black"/>
                </a:solidFill>
                <a:latin typeface="HY울릉도M" pitchFamily="18" charset="-127"/>
                <a:ea typeface="HY울릉도M" pitchFamily="18" charset="-127"/>
              </a:rPr>
              <a:t>수상 사항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39553" y="1352381"/>
            <a:ext cx="838107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latinLnBrk="0">
              <a:lnSpc>
                <a:spcPct val="2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2003.06.  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공적표창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특성화 과제 수행 공적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),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동원대학교 총장상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동원대학교</a:t>
            </a:r>
            <a:endParaRPr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바탕" pitchFamily="18" charset="-127"/>
            </a:endParaRPr>
          </a:p>
          <a:p>
            <a:pPr fontAlgn="ctr" latinLnBrk="0">
              <a:lnSpc>
                <a:spcPct val="2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2005.10.  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공적표창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우수 과제 수행 공적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),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경기지방중소기업청 청장상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중소기업청</a:t>
            </a:r>
            <a:endParaRPr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바탕" pitchFamily="18" charset="-127"/>
            </a:endParaRPr>
          </a:p>
          <a:p>
            <a:pPr fontAlgn="ctr" latinLnBrk="0">
              <a:lnSpc>
                <a:spcPct val="2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2007.06.  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공적표창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(10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년 근속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),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동원대학교 이사장상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동원대학교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itchFamily="18" charset="-127"/>
            </a:endParaRPr>
          </a:p>
          <a:p>
            <a:pPr fontAlgn="ctr" latinLnBrk="0">
              <a:lnSpc>
                <a:spcPct val="2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2013.06.  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공적표창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우수저서 공적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),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한국건축가협회 회장상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한국건축가협회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  <a:cs typeface="함초롬바탕" pitchFamily="18" charset="-127"/>
            </a:endParaRPr>
          </a:p>
          <a:p>
            <a:pPr lvl="0" fontAlgn="ctr" latinLnBrk="0">
              <a:lnSpc>
                <a:spcPct val="25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2014.07.  </a:t>
            </a:r>
            <a:r>
              <a:rPr lang="ko-KR" altLang="en-US" sz="16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공적표창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(2014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년 스승의 날 학술부문 공적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),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교육부 장관상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-127"/>
              </a:rPr>
              <a:t>교육부</a:t>
            </a:r>
            <a:endParaRPr lang="en-US" altLang="ko-KR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바탕" pitchFamily="18" charset="-127"/>
            </a:endParaRPr>
          </a:p>
          <a:p>
            <a:pPr lvl="0" fontAlgn="ctr" latinLnBrk="0">
              <a:lnSpc>
                <a:spcPct val="250000"/>
              </a:lnSpc>
            </a:pP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2021.11. 2021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추계학술발표대회 우수논문발표상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한국건축역사학회</a:t>
            </a:r>
            <a:endParaRPr lang="en-US" altLang="ko-KR" sz="1600" b="0" i="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fontAlgn="ctr" latinLnBrk="0">
              <a:lnSpc>
                <a:spcPct val="250000"/>
              </a:lnSpc>
            </a:pPr>
            <a:r>
              <a:rPr lang="en-US" altLang="ko-KR" sz="16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2021.12. </a:t>
            </a:r>
            <a:r>
              <a:rPr lang="ko-KR" altLang="en-US" sz="16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6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6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</a:t>
            </a:r>
            <a:r>
              <a:rPr lang="ko-KR" altLang="en-US" sz="16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고구려발해학회</a:t>
            </a:r>
            <a:r>
              <a:rPr lang="ko-KR" altLang="en-US" sz="16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학술상</a:t>
            </a:r>
            <a:r>
              <a:rPr lang="en-US" altLang="ko-KR" sz="16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고구려발해학회</a:t>
            </a:r>
            <a:endParaRPr lang="en-US" altLang="ko-KR" sz="1600" b="0" i="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 descr="번짐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7562" y="6021288"/>
            <a:ext cx="593068" cy="631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623731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spc="-30" dirty="0">
                <a:solidFill>
                  <a:srgbClr val="FF0000"/>
                </a:solidFill>
                <a:latin typeface="+mj-ea"/>
                <a:ea typeface="+mj-ea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880544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7733</TotalTime>
  <Words>542</Words>
  <Application>Microsoft Office PowerPoint</Application>
  <PresentationFormat>화면 슬라이드 쇼(4:3)</PresentationFormat>
  <Paragraphs>71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나눔고딕</vt:lpstr>
      <vt:lpstr>Arial</vt:lpstr>
      <vt:lpstr>HY울릉도M</vt:lpstr>
      <vt:lpstr>맑은 고딕</vt:lpstr>
      <vt:lpstr>함초롬바탕</vt:lpstr>
      <vt:lpstr>Wingdings</vt:lpstr>
      <vt:lpstr>나눔명조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동원대</cp:lastModifiedBy>
  <cp:revision>395</cp:revision>
  <cp:lastPrinted>2018-11-29T06:35:18Z</cp:lastPrinted>
  <dcterms:created xsi:type="dcterms:W3CDTF">2011-08-23T09:33:59Z</dcterms:created>
  <dcterms:modified xsi:type="dcterms:W3CDTF">2023-10-17T06:54:12Z</dcterms:modified>
</cp:coreProperties>
</file>