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310" r:id="rId3"/>
    <p:sldId id="311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30" r:id="rId14"/>
    <p:sldId id="332" r:id="rId15"/>
    <p:sldId id="328" r:id="rId16"/>
    <p:sldId id="261" r:id="rId17"/>
    <p:sldId id="273" r:id="rId18"/>
    <p:sldId id="266" r:id="rId19"/>
    <p:sldId id="267" r:id="rId20"/>
    <p:sldId id="275" r:id="rId21"/>
    <p:sldId id="269" r:id="rId22"/>
    <p:sldId id="270" r:id="rId23"/>
    <p:sldId id="271" r:id="rId24"/>
    <p:sldId id="294" r:id="rId25"/>
    <p:sldId id="304" r:id="rId26"/>
    <p:sldId id="308" r:id="rId27"/>
    <p:sldId id="307" r:id="rId28"/>
    <p:sldId id="315" r:id="rId29"/>
    <p:sldId id="316" r:id="rId30"/>
    <p:sldId id="317" r:id="rId31"/>
    <p:sldId id="318" r:id="rId32"/>
    <p:sldId id="331" r:id="rId33"/>
    <p:sldId id="274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1" autoAdjust="0"/>
    <p:restoredTop sz="94660"/>
  </p:normalViewPr>
  <p:slideViewPr>
    <p:cSldViewPr>
      <p:cViewPr varScale="1">
        <p:scale>
          <a:sx n="80" d="100"/>
          <a:sy n="80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A33F8-A1AA-4790-94C5-44AEA0FB1CEF}" type="datetimeFigureOut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EB92-9A51-4BD5-BA18-8AFC7FF9DF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7B3D07-B4F0-4A23-B26E-DB344AA62614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5F596-1C4E-4188-ACB4-04C8E799B8B0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2775C-4CEC-438B-8DE0-BF285CEF2D4F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D02F-6F58-4BB8-AC62-88CF5BF866BA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5720B-1F7C-474C-BC63-8478D0A09065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2F1EE1-584D-4197-9407-016739E47D8D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98A04-319B-49C4-B0F3-8C81C11196AF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A15C7-A9D2-492E-8EFD-E12C94D7937B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5D196-8268-45E5-BC49-E842DA25D37E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23E013-D2D2-463C-B98D-9F0624347399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72604-2608-48F3-BE1F-73B1BEC2DAFA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CACFCE-243D-4388-B4F1-44725F752B41}" type="datetime1">
              <a:rPr lang="ko-KR" altLang="en-US" smtClean="0"/>
              <a:pPr/>
              <a:t>2023-10-11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FF7391-6808-45F3-B1AC-383149420A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/>
          <a:lstStyle/>
          <a:p>
            <a:r>
              <a:rPr lang="ko-KR" altLang="en-US" dirty="0" smtClean="0"/>
              <a:t>학습사회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어디까지 왔나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2928934"/>
            <a:ext cx="7772400" cy="2143140"/>
          </a:xfrm>
        </p:spPr>
        <p:txBody>
          <a:bodyPr>
            <a:normAutofit lnSpcReduction="10000"/>
          </a:bodyPr>
          <a:lstStyle/>
          <a:p>
            <a:r>
              <a:rPr lang="ko-KR" altLang="en-US" sz="3200" dirty="0" err="1" smtClean="0"/>
              <a:t>동원대</a:t>
            </a:r>
            <a:r>
              <a:rPr lang="en-US" altLang="ko-KR" sz="3200" dirty="0" smtClean="0"/>
              <a:t>CEO</a:t>
            </a:r>
            <a:r>
              <a:rPr lang="ko-KR" altLang="en-US" sz="3200" dirty="0" smtClean="0"/>
              <a:t>포럼</a:t>
            </a:r>
            <a:endParaRPr lang="en-US" altLang="ko-KR" sz="3200" dirty="0" smtClean="0"/>
          </a:p>
          <a:p>
            <a:r>
              <a:rPr lang="en-US" altLang="ko-KR" sz="3200" dirty="0" smtClean="0"/>
              <a:t>2023. 10. 11</a:t>
            </a:r>
          </a:p>
          <a:p>
            <a:endParaRPr lang="en-US" altLang="ko-KR" sz="3500" dirty="0" smtClean="0"/>
          </a:p>
          <a:p>
            <a:r>
              <a:rPr lang="ko-KR" altLang="en-US" sz="3500" dirty="0" smtClean="0"/>
              <a:t>김 신 일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서울대학교 명예교수</a:t>
            </a:r>
            <a:endParaRPr lang="en-US" altLang="ko-KR" sz="3500" dirty="0" smtClean="0"/>
          </a:p>
          <a:p>
            <a:endParaRPr lang="ko-KR" altLang="en-US" sz="3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다시 경고</a:t>
            </a:r>
            <a:r>
              <a:rPr lang="en-US" altLang="ko-KR" dirty="0" smtClean="0"/>
              <a:t>(IPCC): “</a:t>
            </a:r>
            <a:r>
              <a:rPr lang="ko-KR" altLang="en-US" dirty="0" smtClean="0"/>
              <a:t>지구 평균기온이 산업혁명 이전 보다 </a:t>
            </a:r>
            <a:r>
              <a:rPr lang="en-US" altLang="ko-KR" dirty="0" smtClean="0"/>
              <a:t>1.5</a:t>
            </a:r>
            <a:r>
              <a:rPr lang="ko-KR" altLang="en-US" dirty="0" smtClean="0"/>
              <a:t>도 상승하면 회복불가능한 재앙 맞는다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현재 추세로 가면 </a:t>
            </a:r>
            <a:r>
              <a:rPr lang="en-US" altLang="ko-KR" dirty="0" smtClean="0"/>
              <a:t>2040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1.5</a:t>
            </a:r>
            <a:r>
              <a:rPr lang="ko-KR" altLang="en-US" dirty="0" smtClean="0"/>
              <a:t>도 넘는다</a:t>
            </a:r>
            <a:r>
              <a:rPr lang="en-US" altLang="ko-KR" dirty="0" smtClean="0"/>
              <a:t>.” (2021) </a:t>
            </a:r>
          </a:p>
          <a:p>
            <a:r>
              <a:rPr lang="ko-KR" altLang="en-US" dirty="0" smtClean="0"/>
              <a:t>시민들이 기후위기의 실상을 정확히 알고 행동에 나설 수 있으려면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평생학습을 통한 학습과 유대 강화가 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정부도 시민들의 활동을 강화하기 위한 평생학습의 확대정책을 적극적으로 추진해야 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  5. </a:t>
            </a:r>
            <a:r>
              <a:rPr lang="ko-KR" altLang="en-US" dirty="0" smtClean="0"/>
              <a:t>지성적 시민사회</a:t>
            </a:r>
            <a:endParaRPr lang="en-US" altLang="ko-KR" dirty="0" smtClean="0"/>
          </a:p>
          <a:p>
            <a:r>
              <a:rPr lang="ko-KR" altLang="en-US" dirty="0" smtClean="0"/>
              <a:t>파당적 정치단체들이 오늘날과 같이 </a:t>
            </a:r>
            <a:r>
              <a:rPr lang="ko-KR" altLang="en-US" dirty="0" err="1" smtClean="0"/>
              <a:t>포퓰리즘을</a:t>
            </a:r>
            <a:r>
              <a:rPr lang="ko-KR" altLang="en-US" dirty="0" smtClean="0"/>
              <a:t> 이용하여 대립과 상호 배척으로 국민을 분열시키고  갈등하게 만드는 상황에서 벗어날 수 있으려면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u="sng" dirty="0" smtClean="0"/>
              <a:t>시민들이 지적으로 성숙하여 </a:t>
            </a:r>
            <a:r>
              <a:rPr lang="ko-KR" altLang="en-US" dirty="0" smtClean="0"/>
              <a:t>가짜 뉴스나 과장과 상호비방에 흔들리지 않아야 한다</a:t>
            </a:r>
            <a:r>
              <a:rPr lang="en-US" altLang="ko-KR" dirty="0" smtClean="0"/>
              <a:t>. </a:t>
            </a:r>
            <a:r>
              <a:rPr lang="ko-KR" altLang="en-US" u="sng" dirty="0" smtClean="0"/>
              <a:t>국가의 지배를 받는 수동적 국민이 아니라 적극적 주권자인 시민으로서 주인의식을 가지고 </a:t>
            </a:r>
            <a:r>
              <a:rPr lang="ko-KR" altLang="en-US" dirty="0" smtClean="0"/>
              <a:t>정확한 지식과 올바른 방향감각을 바탕으로 행동할 때 참된 민주주의가 실현될 수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그러기 위하여는 성인들이 지적이고 주권자적인 시민으로서의 역량을 키우고 행동할 수 있는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u="sng" dirty="0" smtClean="0"/>
              <a:t>자기주도적 평생학습을 실천하는 학습사회</a:t>
            </a:r>
            <a:r>
              <a:rPr lang="ko-KR" altLang="en-US" dirty="0" smtClean="0"/>
              <a:t>를 만드는 것이 시급하고도 중요한 과제이다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이상 새시대의 다섯 특성은 학교교육이 아닌 평생학습을 요구하며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 생애단계와 모든 생활영역에 걸친 모든 시민의 학습욕구를 자기주도적으로 충족시킬 수 있는 학습사회의 건설을 시대적 과제로 요청한다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세계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차대전의 충격과 혼란에서 어느 정도 벗어난   </a:t>
            </a:r>
            <a:r>
              <a:rPr lang="en-US" altLang="ko-KR" dirty="0" smtClean="0"/>
              <a:t>1960</a:t>
            </a:r>
            <a:r>
              <a:rPr lang="ko-KR" altLang="en-US" dirty="0" smtClean="0"/>
              <a:t>년대에</a:t>
            </a:r>
            <a:r>
              <a:rPr lang="en-US" altLang="ko-KR" dirty="0" smtClean="0"/>
              <a:t>,</a:t>
            </a:r>
            <a:r>
              <a:rPr lang="ko-KR" altLang="en-US" dirty="0" smtClean="0"/>
              <a:t> 세계의 주도적 국제기구와 국가들은 세계의 교육이 이대로 좋은가를 놓고 토론과 연구 끝에 새로운 방향을 설정해야 한다는 결론에 도달한다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그리하여 </a:t>
            </a:r>
            <a:r>
              <a:rPr lang="en-US" altLang="ko-KR" dirty="0" smtClean="0"/>
              <a:t>UN </a:t>
            </a:r>
            <a:r>
              <a:rPr lang="ko-KR" altLang="en-US" dirty="0" smtClean="0"/>
              <a:t>산하의 </a:t>
            </a:r>
            <a:r>
              <a:rPr lang="en-US" altLang="ko-KR" dirty="0" smtClean="0"/>
              <a:t>UNESCO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1972</a:t>
            </a:r>
            <a:r>
              <a:rPr lang="ko-KR" altLang="en-US" dirty="0" smtClean="0"/>
              <a:t>년 회원국들에게 평생학습사회의 건설을 제시하는 한편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경제선진국들의 클럽인 </a:t>
            </a:r>
            <a:r>
              <a:rPr lang="en-US" altLang="ko-KR" dirty="0" smtClean="0"/>
              <a:t>OECD</a:t>
            </a:r>
            <a:r>
              <a:rPr lang="ko-KR" altLang="en-US" dirty="0" smtClean="0"/>
              <a:t>도 같은 해에 교육과 직업현장을 순환하면서 계속 배우며 일한다는 이른바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순환교육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이라는 평생교육을 새 시대의 방향으로 제시한다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선진국들은 어떻게 하나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이어서 주요국들이 속속 평생교육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평생학습으로 정책방향을 전환한다</a:t>
            </a:r>
            <a:r>
              <a:rPr lang="en-US" altLang="ko-KR" dirty="0" smtClean="0"/>
              <a:t>. </a:t>
            </a:r>
            <a:r>
              <a:rPr lang="ko-KR" altLang="en-US" u="sng" dirty="0" smtClean="0"/>
              <a:t>그들에게는 그러한 전통이 있었다</a:t>
            </a:r>
            <a:r>
              <a:rPr lang="en-US" altLang="ko-KR" u="sng" dirty="0" smtClean="0"/>
              <a:t>.</a:t>
            </a:r>
            <a:r>
              <a:rPr lang="ko-KR" altLang="en-US" u="sng" dirty="0" smtClean="0"/>
              <a:t>  </a:t>
            </a:r>
            <a:endParaRPr lang="en-US" altLang="ko-KR" u="sng" dirty="0" smtClean="0"/>
          </a:p>
          <a:p>
            <a:r>
              <a:rPr lang="ko-KR" altLang="en-US" dirty="0" smtClean="0"/>
              <a:t>미국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벤자민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프랭클린의</a:t>
            </a:r>
            <a:r>
              <a:rPr lang="ko-KR" altLang="en-US" dirty="0" smtClean="0"/>
              <a:t> 동인회</a:t>
            </a:r>
            <a:endParaRPr lang="en-US" altLang="ko-KR" dirty="0" smtClean="0"/>
          </a:p>
          <a:p>
            <a:r>
              <a:rPr lang="ko-KR" altLang="en-US" dirty="0" smtClean="0"/>
              <a:t>영국</a:t>
            </a:r>
            <a:r>
              <a:rPr lang="en-US" altLang="ko-KR" dirty="0" smtClean="0"/>
              <a:t>: </a:t>
            </a:r>
            <a:r>
              <a:rPr lang="ko-KR" altLang="en-US" dirty="0" smtClean="0"/>
              <a:t>커피하우스</a:t>
            </a:r>
            <a:endParaRPr lang="en-US" altLang="ko-KR" dirty="0" smtClean="0"/>
          </a:p>
          <a:p>
            <a:r>
              <a:rPr lang="ko-KR" altLang="en-US" dirty="0" smtClean="0"/>
              <a:t>스웨덴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학습동아리</a:t>
            </a:r>
            <a:endParaRPr lang="en-US" altLang="ko-KR" dirty="0" smtClean="0"/>
          </a:p>
          <a:p>
            <a:r>
              <a:rPr lang="ko-KR" altLang="en-US" dirty="0" smtClean="0"/>
              <a:t>덴마크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국민고등학교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UNESCO, Learning To Be: </a:t>
            </a:r>
            <a:r>
              <a:rPr lang="ko-KR" altLang="en-US" dirty="0" smtClean="0"/>
              <a:t>오늘과 내일의 교육세계</a:t>
            </a:r>
            <a:r>
              <a:rPr lang="en-US" altLang="ko-KR" dirty="0" smtClean="0"/>
              <a:t>(1972).</a:t>
            </a:r>
          </a:p>
          <a:p>
            <a:r>
              <a:rPr lang="en-US" altLang="ko-KR" dirty="0" smtClean="0"/>
              <a:t>OECD, Recurrent Education: </a:t>
            </a:r>
            <a:r>
              <a:rPr lang="ko-KR" altLang="en-US" dirty="0" smtClean="0"/>
              <a:t>직업세계 평생교육</a:t>
            </a:r>
            <a:r>
              <a:rPr lang="en-US" altLang="ko-KR" dirty="0" smtClean="0"/>
              <a:t>(1972).</a:t>
            </a:r>
          </a:p>
          <a:p>
            <a:r>
              <a:rPr lang="ko-KR" altLang="en-US" dirty="0" smtClean="0"/>
              <a:t>미국</a:t>
            </a:r>
            <a:r>
              <a:rPr lang="en-US" altLang="ko-KR" dirty="0" smtClean="0"/>
              <a:t>, Lifelong</a:t>
            </a:r>
            <a:r>
              <a:rPr lang="ko-KR" altLang="en-US" dirty="0" smtClean="0"/>
              <a:t> </a:t>
            </a:r>
            <a:r>
              <a:rPr lang="en-US" altLang="ko-KR" dirty="0" smtClean="0"/>
              <a:t>Learning Act(1976)</a:t>
            </a:r>
          </a:p>
          <a:p>
            <a:r>
              <a:rPr lang="ko-KR" altLang="en-US" dirty="0" smtClean="0"/>
              <a:t>영국</a:t>
            </a:r>
            <a:r>
              <a:rPr lang="en-US" altLang="ko-KR" dirty="0" smtClean="0"/>
              <a:t>, The Learning Age: </a:t>
            </a:r>
            <a:r>
              <a:rPr lang="ko-KR" altLang="en-US" dirty="0" smtClean="0"/>
              <a:t>새로운</a:t>
            </a:r>
            <a:r>
              <a:rPr lang="en-US" altLang="ko-KR" dirty="0" smtClean="0"/>
              <a:t> </a:t>
            </a:r>
            <a:r>
              <a:rPr lang="ko-KR" altLang="en-US" dirty="0" smtClean="0"/>
              <a:t>영국을 위한 르네상스</a:t>
            </a:r>
            <a:r>
              <a:rPr lang="en-US" altLang="ko-KR" dirty="0" smtClean="0"/>
              <a:t>(1998)</a:t>
            </a:r>
          </a:p>
          <a:p>
            <a:r>
              <a:rPr lang="ko-KR" altLang="en-US" dirty="0" smtClean="0"/>
              <a:t>유럽연합</a:t>
            </a:r>
            <a:r>
              <a:rPr lang="en-US" altLang="ko-KR" dirty="0" smtClean="0"/>
              <a:t>, Making a European Area of Lifelong Learning a Reality(2002): </a:t>
            </a:r>
            <a:r>
              <a:rPr lang="ko-KR" altLang="en-US" dirty="0" smtClean="0"/>
              <a:t>유럽은 평생학습이다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독일연방공화국의 평생학습 전략</a:t>
            </a:r>
            <a:r>
              <a:rPr lang="en-US" altLang="ko-KR" dirty="0" smtClean="0"/>
              <a:t>(2004)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1. </a:t>
            </a:r>
            <a:r>
              <a:rPr lang="ko-KR" altLang="en-US" dirty="0" smtClean="0"/>
              <a:t>교육과 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교육은 누군가에게 학습하도록 가르치고 도와주고 감독하는 활동이다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사람들은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어린 학생들은 이러한 교육을 통하여 대부분 학습하지만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그러면서도 가르침이나 감독을 받지 않고 스스로 자력으로도 많은 학습을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일반적으로 아동 보다는 성인들이 더 자주</a:t>
            </a:r>
            <a:r>
              <a:rPr lang="en-US" altLang="ko-KR" dirty="0" smtClean="0"/>
              <a:t>,</a:t>
            </a:r>
            <a:r>
              <a:rPr lang="ko-KR" altLang="en-US" dirty="0" smtClean="0"/>
              <a:t> 더 많이 스스로 학습한다</a:t>
            </a:r>
            <a:r>
              <a:rPr lang="en-US" altLang="ko-KR" dirty="0" smtClean="0"/>
              <a:t>. ‘</a:t>
            </a:r>
            <a:r>
              <a:rPr lang="ko-KR" altLang="en-US" dirty="0" smtClean="0"/>
              <a:t>아동교육</a:t>
            </a:r>
            <a:r>
              <a:rPr lang="en-US" altLang="ko-KR" dirty="0" smtClean="0"/>
              <a:t>’(Pedagogy)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성인교육</a:t>
            </a:r>
            <a:r>
              <a:rPr lang="en-US" altLang="ko-KR" dirty="0" smtClean="0"/>
              <a:t>’(</a:t>
            </a:r>
            <a:r>
              <a:rPr lang="en-US" altLang="ko-KR" dirty="0" err="1" smtClean="0"/>
              <a:t>Andragogy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구분하는 이유는 그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새로운 교육 시대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그러므로 학습은 지도와 감독에 의한 </a:t>
            </a:r>
            <a:r>
              <a:rPr lang="ko-KR" altLang="en-US" u="sng" dirty="0" smtClean="0"/>
              <a:t>타율적 학습</a:t>
            </a:r>
            <a:r>
              <a:rPr lang="ko-KR" altLang="en-US" dirty="0" smtClean="0"/>
              <a:t>과 스스로 자력으로 하는 </a:t>
            </a:r>
            <a:r>
              <a:rPr lang="ko-KR" altLang="en-US" u="sng" dirty="0" smtClean="0"/>
              <a:t>자율적 학습</a:t>
            </a:r>
            <a:r>
              <a:rPr lang="ko-KR" altLang="en-US" dirty="0" smtClean="0"/>
              <a:t>으로 나눌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전자는 흔히 교육이라 부르는 것이고 학교가 관리하고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후자는 흔히 </a:t>
            </a:r>
            <a:r>
              <a:rPr lang="ko-KR" altLang="en-US" u="sng" dirty="0" smtClean="0"/>
              <a:t>자기주도적 학습</a:t>
            </a:r>
            <a:r>
              <a:rPr lang="ko-KR" altLang="en-US" dirty="0" smtClean="0"/>
              <a:t>이라 부르는 것이고 주로 학교 밖에서 이루어진다</a:t>
            </a:r>
            <a:r>
              <a:rPr lang="en-US" altLang="ko-KR" dirty="0" smtClean="0"/>
              <a:t>. </a:t>
            </a:r>
          </a:p>
          <a:p>
            <a:r>
              <a:rPr lang="ko-KR" altLang="en-US" u="sng" dirty="0" smtClean="0"/>
              <a:t>과거에는 권력과 교육제도에 의하여 대부분의 학습이 교육에 종속되었었지만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오늘날에는 자기주도적 학습이 확대되고 중시되기 때문에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교육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학습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개념적으로 구분하여 사용한다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21</a:t>
            </a:r>
            <a:r>
              <a:rPr lang="ko-KR" altLang="en-US" dirty="0" smtClean="0"/>
              <a:t>세기의 특성은 </a:t>
            </a:r>
            <a:r>
              <a:rPr lang="en-US" altLang="ko-KR" u="sng" dirty="0" smtClean="0"/>
              <a:t>‘</a:t>
            </a:r>
            <a:r>
              <a:rPr lang="ko-KR" altLang="en-US" u="sng" dirty="0" smtClean="0"/>
              <a:t>학습시대</a:t>
            </a:r>
            <a:r>
              <a:rPr lang="en-US" altLang="ko-KR" u="sng" dirty="0" smtClean="0"/>
              <a:t>’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en-US" altLang="ko-KR" u="sng" dirty="0" smtClean="0"/>
              <a:t>‘</a:t>
            </a:r>
            <a:r>
              <a:rPr lang="ko-KR" altLang="en-US" u="sng" dirty="0" smtClean="0"/>
              <a:t>학습사회</a:t>
            </a:r>
            <a:r>
              <a:rPr lang="en-US" altLang="ko-KR" u="sng" dirty="0" smtClean="0"/>
              <a:t>’</a:t>
            </a:r>
            <a:r>
              <a:rPr lang="ko-KR" altLang="en-US" dirty="0" smtClean="0"/>
              <a:t>로 부르는 것이 적합하다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학교교육의 특성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-19-20</a:t>
            </a:r>
            <a:r>
              <a:rPr lang="ko-KR" altLang="en-US" dirty="0" smtClean="0"/>
              <a:t>세기에 거의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모든 국가의 </a:t>
            </a:r>
            <a:r>
              <a:rPr lang="ko-KR" altLang="en-US" u="sng" dirty="0" smtClean="0"/>
              <a:t>학교교육은 산업국민국가의 형성과 유지를 위한 장치</a:t>
            </a:r>
            <a:r>
              <a:rPr lang="ko-KR" altLang="en-US" dirty="0" smtClean="0"/>
              <a:t>로 발달했다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학생들의 개성과 창의성 보다는 학습의 획일성에 중점을 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통일된 지식과 가치관을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정답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 인정했다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체험과 실행 보다 관념화된 지식의 암기를 강조하고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학생의 자기주도적 학습 보다 교사와 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국가가 통제하고 지배하는 타율적 학습을 이끌었다 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물리적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사회적으로 현실사회와 유리된 환경에서 성인기를 준비하는 교육으로 끝냈다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한국교육의 특성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학교제도의 특성들이 한국의 학교제도에서 더 증폭되고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몇 가지 특성들이 추가됐다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- </a:t>
            </a:r>
            <a:r>
              <a:rPr lang="ko-KR" altLang="en-US" dirty="0" smtClean="0"/>
              <a:t>공교육이지만 </a:t>
            </a:r>
            <a:r>
              <a:rPr lang="ko-KR" altLang="en-US" u="sng" dirty="0" smtClean="0"/>
              <a:t>교육비의 </a:t>
            </a:r>
            <a:r>
              <a:rPr lang="ko-KR" altLang="en-US" u="sng" dirty="0" err="1" smtClean="0"/>
              <a:t>사부담</a:t>
            </a:r>
            <a:r>
              <a:rPr lang="ko-KR" altLang="en-US" u="sng" dirty="0" smtClean="0"/>
              <a:t> 비율이 매우 높다</a:t>
            </a:r>
            <a:r>
              <a:rPr lang="en-US" altLang="ko-KR" u="sng" dirty="0" smtClean="0"/>
              <a:t>.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- </a:t>
            </a:r>
            <a:r>
              <a:rPr lang="ko-KR" altLang="en-US" dirty="0" smtClean="0"/>
              <a:t>대학입시가 중등 및 그 이하 교육을 강하게 지배하여 </a:t>
            </a:r>
            <a:r>
              <a:rPr lang="ko-KR" altLang="en-US" u="sng" dirty="0" err="1" smtClean="0"/>
              <a:t>정답맞추기</a:t>
            </a:r>
            <a:r>
              <a:rPr lang="ko-KR" altLang="en-US" u="sng" dirty="0" smtClean="0"/>
              <a:t> </a:t>
            </a:r>
            <a:r>
              <a:rPr lang="en-US" altLang="ko-KR" u="sng" dirty="0" smtClean="0"/>
              <a:t>“</a:t>
            </a:r>
            <a:r>
              <a:rPr lang="ko-KR" altLang="en-US" u="sng" dirty="0" smtClean="0"/>
              <a:t>입시교육</a:t>
            </a:r>
            <a:r>
              <a:rPr lang="en-US" altLang="ko-KR" u="sng" dirty="0" smtClean="0"/>
              <a:t>”</a:t>
            </a:r>
            <a:r>
              <a:rPr lang="ko-KR" altLang="en-US" dirty="0" smtClean="0"/>
              <a:t>에서 벗어나지 못하고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- </a:t>
            </a:r>
            <a:r>
              <a:rPr lang="ko-KR" altLang="en-US" dirty="0" smtClean="0"/>
              <a:t>입시준비가 주목적인 </a:t>
            </a:r>
            <a:r>
              <a:rPr lang="ko-KR" altLang="en-US" u="sng" dirty="0" smtClean="0"/>
              <a:t>사교육이 번창</a:t>
            </a:r>
            <a:r>
              <a:rPr lang="ko-KR" altLang="en-US" dirty="0" smtClean="0"/>
              <a:t>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그만치 가정의 교육비 부담이 늘어나고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채집수렵시대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농경시대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산업국민국가시대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정보기술시대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무어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Gorden</a:t>
            </a:r>
            <a:r>
              <a:rPr lang="en-US" altLang="ko-KR" dirty="0" smtClean="0"/>
              <a:t> Moore)</a:t>
            </a:r>
            <a:r>
              <a:rPr lang="ko-KR" altLang="en-US" dirty="0" smtClean="0"/>
              <a:t>법칙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컴퓨터 칩의 크기와 가격은 </a:t>
            </a:r>
            <a:r>
              <a:rPr lang="en-US" altLang="ko-KR" dirty="0" smtClean="0"/>
              <a:t>18~24</a:t>
            </a:r>
            <a:r>
              <a:rPr lang="ko-KR" altLang="en-US" dirty="0" smtClean="0"/>
              <a:t>개월 마다 </a:t>
            </a:r>
            <a:r>
              <a:rPr lang="en-US" altLang="ko-KR" dirty="0" smtClean="0"/>
              <a:t>½</a:t>
            </a:r>
            <a:r>
              <a:rPr lang="ko-KR" altLang="en-US" dirty="0" smtClean="0"/>
              <a:t>로 줄어든다</a:t>
            </a:r>
            <a:r>
              <a:rPr lang="en-US" altLang="ko-KR" dirty="0" smtClean="0"/>
              <a:t>”(1965).</a:t>
            </a:r>
          </a:p>
          <a:p>
            <a:r>
              <a:rPr lang="ko-KR" altLang="en-US" dirty="0" err="1" smtClean="0"/>
              <a:t>켈리</a:t>
            </a:r>
            <a:r>
              <a:rPr lang="en-US" altLang="ko-KR" dirty="0" smtClean="0"/>
              <a:t>(Kelly): “</a:t>
            </a:r>
            <a:r>
              <a:rPr lang="ko-KR" altLang="en-US" dirty="0" smtClean="0"/>
              <a:t>디지털 기술은 성능이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년마다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배씩 향상된다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오늘날 가장 중요한 장치와 시스템이 해마다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씩 더 빨라지고 더 싸진다는 뜻이다</a:t>
            </a:r>
            <a:r>
              <a:rPr lang="en-US" altLang="ko-KR" dirty="0" smtClean="0"/>
              <a:t>” (2010).</a:t>
            </a:r>
          </a:p>
          <a:p>
            <a:r>
              <a:rPr lang="ko-KR" altLang="en-US" dirty="0" smtClean="0"/>
              <a:t>개별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소집단 학습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학습통제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생애초기국민교육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평생학습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시대의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교육의 변화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사립대학 비율이 높고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교육비재원의 대부분이 학생부담금으로 충당되기 때문에 학생수의 확보가 관건이다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교육의 질을 높이기가 어려운 구조다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학생들의 </a:t>
            </a:r>
            <a:r>
              <a:rPr lang="ko-KR" altLang="en-US" u="sng" dirty="0" smtClean="0"/>
              <a:t>교과성적은 높으나 </a:t>
            </a:r>
            <a:r>
              <a:rPr lang="ko-KR" altLang="en-US" u="sng" dirty="0" err="1" smtClean="0"/>
              <a:t>학습흥미도는</a:t>
            </a:r>
            <a:r>
              <a:rPr lang="ko-KR" altLang="en-US" u="sng" dirty="0" smtClean="0"/>
              <a:t> 매우 낮다</a:t>
            </a:r>
            <a:r>
              <a:rPr lang="en-US" altLang="ko-KR" dirty="0" smtClean="0"/>
              <a:t>(OECD, PISA). </a:t>
            </a:r>
            <a:r>
              <a:rPr lang="ko-KR" altLang="en-US" dirty="0" smtClean="0"/>
              <a:t>많은 사람이 학교를 졸업하면 학습은 끝난다고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성인들의 학습무관심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학습기피로 연결된다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성인인구 학습참여율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독서시간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성인의 </a:t>
            </a:r>
            <a:r>
              <a:rPr lang="en-US" altLang="ko-KR" dirty="0" smtClean="0"/>
              <a:t>IT</a:t>
            </a:r>
            <a:r>
              <a:rPr lang="ko-KR" altLang="en-US" dirty="0" smtClean="0"/>
              <a:t>기기 </a:t>
            </a:r>
            <a:r>
              <a:rPr lang="ko-KR" altLang="en-US" dirty="0" err="1" smtClean="0"/>
              <a:t>지적활용도</a:t>
            </a:r>
            <a:r>
              <a:rPr lang="ko-KR" altLang="en-US" dirty="0" smtClean="0"/>
              <a:t> 등이 </a:t>
            </a:r>
            <a:r>
              <a:rPr lang="en-US" altLang="ko-KR" dirty="0" smtClean="0"/>
              <a:t>OECD </a:t>
            </a:r>
            <a:r>
              <a:rPr lang="ko-KR" altLang="en-US" dirty="0" smtClean="0"/>
              <a:t>하위이다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학습사회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누구나 평생 동안 언제나 필요한 학습을 할 수 있는 환경을 조성하고 지원한다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평생학습을 기본인권으로 보는 의식이 확산되고 헌법에 명시한다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학교 뿐만 아니라 학습과 교육에 이용할 수 있는 문화시설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산업교육장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지식관련 시설 등 사회내의 다양한 시설을 활용하고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인터넷 등 </a:t>
            </a:r>
            <a:r>
              <a:rPr lang="en-US" altLang="ko-KR" dirty="0" smtClean="0"/>
              <a:t>IT </a:t>
            </a:r>
            <a:r>
              <a:rPr lang="ko-KR" altLang="en-US" dirty="0" smtClean="0"/>
              <a:t>이용 원격교육도 활용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학교에 의한 타율적 학습 보다 자기주도적 학습을 존중하고 지원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다양한 학습결과의 가치를 사회적으로 인정하는 학습인증제도를 운영하여 학력과 각종 자격에 활용한다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학습사회 건설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평생학습시대 학교교육은 종결교육이 아니라 평생학습의 기초단계로서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 학습에 대한 흥미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학습방법의 습득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문해력</a:t>
            </a:r>
            <a:r>
              <a:rPr lang="ko-KR" altLang="en-US" dirty="0" smtClean="0"/>
              <a:t> 등 기본지식과 기능의 학습과 함께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관념적 지식의 암기 보다 감성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창의성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가치관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미적 감각 등을 강조한다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유아기교육은 평생학습의 기초로서 지식교육이 아니라 놀이를 통한 학습흥미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사회성 등에 중점을 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한국은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유아기교육의 공교육화가 시급하다 </a:t>
            </a:r>
            <a:endParaRPr lang="en-US" altLang="ko-KR" dirty="0" smtClean="0"/>
          </a:p>
          <a:p>
            <a:r>
              <a:rPr lang="ko-KR" altLang="en-US" dirty="0" err="1" smtClean="0"/>
              <a:t>여러나라에서</a:t>
            </a:r>
            <a:r>
              <a:rPr lang="ko-KR" altLang="en-US" dirty="0" smtClean="0"/>
              <a:t> 평생학습기능을 강화한 신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개념의 고등교육기관으로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평생학습대학교</a:t>
            </a:r>
            <a:r>
              <a:rPr lang="en-US" altLang="ko-KR" dirty="0" smtClean="0"/>
              <a:t>’ (Lifelong Learning University)</a:t>
            </a:r>
            <a:r>
              <a:rPr lang="ko-KR" altLang="en-US" dirty="0" smtClean="0"/>
              <a:t>를 운영한다</a:t>
            </a:r>
            <a:r>
              <a:rPr lang="en-US" altLang="ko-KR" dirty="0" smtClean="0"/>
              <a:t>. </a:t>
            </a:r>
            <a:r>
              <a:rPr lang="ko-KR" altLang="en-US" sz="2800" dirty="0" smtClean="0">
                <a:latin typeface="+mn-ea"/>
              </a:rPr>
              <a:t>독일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프랑스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err="1" smtClean="0">
                <a:latin typeface="+mn-ea"/>
              </a:rPr>
              <a:t>네델란드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호주 등은 현장직결 실무중심대학을 육성하고 있다</a:t>
            </a:r>
            <a:r>
              <a:rPr lang="en-US" altLang="ko-KR" sz="2800" dirty="0" smtClean="0">
                <a:latin typeface="+mn-ea"/>
              </a:rPr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sz="4000" dirty="0" smtClean="0">
                <a:latin typeface="+mn-ea"/>
              </a:rPr>
              <a:t>대학생 중 </a:t>
            </a:r>
            <a:r>
              <a:rPr lang="en-US" altLang="ko-KR" sz="4000" dirty="0" smtClean="0">
                <a:latin typeface="+mn-ea"/>
              </a:rPr>
              <a:t>25</a:t>
            </a:r>
            <a:r>
              <a:rPr lang="ko-KR" altLang="en-US" sz="4000" dirty="0" smtClean="0">
                <a:latin typeface="+mn-ea"/>
              </a:rPr>
              <a:t>세 이상 성인학생 점유율</a:t>
            </a:r>
            <a:r>
              <a:rPr lang="en-US" altLang="ko-KR" sz="4000" dirty="0" smtClean="0">
                <a:latin typeface="+mn-ea"/>
              </a:rPr>
              <a:t>: </a:t>
            </a:r>
            <a:r>
              <a:rPr lang="ko-KR" altLang="en-US" sz="4000" dirty="0" smtClean="0">
                <a:latin typeface="+mn-ea"/>
              </a:rPr>
              <a:t> 미국</a:t>
            </a:r>
            <a:r>
              <a:rPr lang="en-US" altLang="ko-KR" sz="4000" dirty="0" smtClean="0">
                <a:latin typeface="+mn-ea"/>
              </a:rPr>
              <a:t> 55%, </a:t>
            </a:r>
            <a:r>
              <a:rPr lang="ko-KR" altLang="en-US" sz="4000" dirty="0" smtClean="0">
                <a:latin typeface="+mn-ea"/>
              </a:rPr>
              <a:t>스웨덴 </a:t>
            </a:r>
            <a:r>
              <a:rPr lang="en-US" altLang="ko-KR" sz="4000" dirty="0" smtClean="0">
                <a:latin typeface="+mn-ea"/>
              </a:rPr>
              <a:t>50%, </a:t>
            </a:r>
            <a:r>
              <a:rPr lang="ko-KR" altLang="en-US" sz="4000" dirty="0" smtClean="0">
                <a:latin typeface="+mn-ea"/>
              </a:rPr>
              <a:t>영국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캐나다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호주 </a:t>
            </a:r>
            <a:r>
              <a:rPr lang="en-US" altLang="ko-KR" sz="4000" dirty="0" smtClean="0">
                <a:latin typeface="+mn-ea"/>
              </a:rPr>
              <a:t>20~25%.  </a:t>
            </a:r>
          </a:p>
          <a:p>
            <a:r>
              <a:rPr lang="ko-KR" altLang="en-US" sz="4000" dirty="0" smtClean="0">
                <a:latin typeface="+mn-ea"/>
              </a:rPr>
              <a:t>성인학생의 대학입학을 위한 별도의 선발방법</a:t>
            </a:r>
            <a:r>
              <a:rPr lang="en-US" altLang="ko-KR" sz="4000" dirty="0" smtClean="0">
                <a:latin typeface="+mn-ea"/>
              </a:rPr>
              <a:t>: </a:t>
            </a:r>
            <a:r>
              <a:rPr lang="ko-KR" altLang="en-US" sz="4000" dirty="0" smtClean="0">
                <a:latin typeface="+mn-ea"/>
              </a:rPr>
              <a:t>대학입시가 아닌 면담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실기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포트폴리오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간단한 테스트 등으로 선행학습을 </a:t>
            </a:r>
            <a:r>
              <a:rPr lang="ko-KR" altLang="en-US" sz="4000" dirty="0" err="1" smtClean="0">
                <a:latin typeface="+mn-ea"/>
              </a:rPr>
              <a:t>평가인정하여</a:t>
            </a:r>
            <a:r>
              <a:rPr lang="ko-KR" altLang="en-US" sz="4000" dirty="0" smtClean="0">
                <a:latin typeface="+mn-ea"/>
              </a:rPr>
              <a:t> 입학 결정한다</a:t>
            </a:r>
            <a:r>
              <a:rPr lang="en-US" altLang="ko-KR" sz="4000" dirty="0" smtClean="0">
                <a:latin typeface="+mn-ea"/>
              </a:rPr>
              <a:t>.</a:t>
            </a:r>
          </a:p>
          <a:p>
            <a:r>
              <a:rPr lang="ko-KR" altLang="en-US" sz="4000" dirty="0" smtClean="0">
                <a:latin typeface="+mn-ea"/>
              </a:rPr>
              <a:t>성인기와 노인기의 교육과 학습이 선택이 아니라 필수로 인식되고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개인생활과 국가 및 </a:t>
            </a:r>
            <a:r>
              <a:rPr lang="ko-KR" altLang="en-US" sz="4000" dirty="0" err="1" smtClean="0">
                <a:latin typeface="+mn-ea"/>
              </a:rPr>
              <a:t>지자체</a:t>
            </a:r>
            <a:r>
              <a:rPr lang="ko-KR" altLang="en-US" sz="4000" dirty="0" smtClean="0">
                <a:latin typeface="+mn-ea"/>
              </a:rPr>
              <a:t> 정책에 반영한다</a:t>
            </a:r>
            <a:r>
              <a:rPr lang="en-US" altLang="ko-KR" sz="4000" dirty="0" smtClean="0">
                <a:latin typeface="+mn-ea"/>
              </a:rPr>
              <a:t>.</a:t>
            </a:r>
          </a:p>
          <a:p>
            <a:r>
              <a:rPr lang="ko-KR" altLang="en-US" sz="4000" dirty="0" smtClean="0">
                <a:latin typeface="+mn-ea"/>
              </a:rPr>
              <a:t>각 </a:t>
            </a:r>
            <a:r>
              <a:rPr lang="ko-KR" altLang="en-US" sz="4000" dirty="0" err="1" smtClean="0">
                <a:latin typeface="+mn-ea"/>
              </a:rPr>
              <a:t>지자체는</a:t>
            </a:r>
            <a:r>
              <a:rPr lang="ko-KR" altLang="en-US" sz="4000" dirty="0" smtClean="0">
                <a:latin typeface="+mn-ea"/>
              </a:rPr>
              <a:t> 다양한 평생학습 시설과 기관의 상호 연결과 협력을 강화하며</a:t>
            </a:r>
            <a:r>
              <a:rPr lang="en-US" altLang="ko-KR" sz="4000" dirty="0" smtClean="0">
                <a:latin typeface="+mn-ea"/>
              </a:rPr>
              <a:t>, </a:t>
            </a:r>
            <a:r>
              <a:rPr lang="ko-KR" altLang="en-US" sz="4000" dirty="0" smtClean="0">
                <a:latin typeface="+mn-ea"/>
              </a:rPr>
              <a:t>학습활동지원을 확대하는 학습도시의 건설에 정책 운선순위 둔다</a:t>
            </a:r>
            <a:r>
              <a:rPr lang="en-US" altLang="ko-KR" sz="4000" dirty="0" smtClean="0">
                <a:latin typeface="+mn-ea"/>
              </a:rPr>
              <a:t>. </a:t>
            </a:r>
            <a:r>
              <a:rPr lang="ko-KR" altLang="en-US" sz="4000" dirty="0" smtClean="0">
                <a:latin typeface="+mn-ea"/>
              </a:rPr>
              <a:t> </a:t>
            </a:r>
            <a:endParaRPr lang="en-US" altLang="ko-KR" sz="4000" dirty="0" smtClean="0">
              <a:latin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smtClean="0">
                <a:latin typeface="+mn-ea"/>
              </a:rPr>
              <a:t>순수한 개인적 목적의 </a:t>
            </a:r>
            <a:r>
              <a:rPr lang="ko-KR" altLang="en-US" sz="2800" dirty="0" err="1" smtClean="0">
                <a:latin typeface="+mn-ea"/>
              </a:rPr>
              <a:t>학습비는</a:t>
            </a:r>
            <a:r>
              <a:rPr lang="ko-KR" altLang="en-US" sz="2800" dirty="0" smtClean="0">
                <a:latin typeface="+mn-ea"/>
              </a:rPr>
              <a:t> 유료이되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다수에게 필요한 공적 성격의 학습과 저소득층의 학습은 공적 재정으로 지원한다</a:t>
            </a:r>
            <a:r>
              <a:rPr lang="en-US" altLang="ko-KR" sz="2800" dirty="0" smtClean="0">
                <a:latin typeface="+mn-ea"/>
              </a:rPr>
              <a:t>. </a:t>
            </a:r>
            <a:r>
              <a:rPr lang="ko-KR" altLang="en-US" sz="2800" dirty="0" smtClean="0">
                <a:latin typeface="+mn-ea"/>
              </a:rPr>
              <a:t>평생학습을 위한 재정지원은 현금지원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세금감면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무상교육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err="1" smtClean="0">
                <a:latin typeface="+mn-ea"/>
              </a:rPr>
              <a:t>바우처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err="1" smtClean="0">
                <a:latin typeface="+mn-ea"/>
              </a:rPr>
              <a:t>저이율융자</a:t>
            </a:r>
            <a:r>
              <a:rPr lang="ko-KR" altLang="en-US" sz="2800" dirty="0" smtClean="0">
                <a:latin typeface="+mn-ea"/>
              </a:rPr>
              <a:t> 등 다양한 방식으로 이루어진다</a:t>
            </a:r>
            <a:r>
              <a:rPr lang="en-US" altLang="ko-KR" sz="2800" dirty="0" smtClean="0">
                <a:latin typeface="+mn-ea"/>
              </a:rPr>
              <a:t>.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24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지역사회</a:t>
            </a:r>
            <a:r>
              <a:rPr lang="en-US" altLang="ko-KR" dirty="0" smtClean="0"/>
              <a:t> </a:t>
            </a:r>
            <a:r>
              <a:rPr lang="ko-KR" altLang="en-US" dirty="0" smtClean="0"/>
              <a:t>평생학습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산업현장에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이어 생활세계의 학습장화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지역 평생학습관 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거의 모든 기초 </a:t>
            </a:r>
            <a:r>
              <a:rPr lang="ko-KR" altLang="en-US" dirty="0" err="1" smtClean="0"/>
              <a:t>지자체</a:t>
            </a:r>
            <a:r>
              <a:rPr lang="ko-KR" altLang="en-US" dirty="0" smtClean="0"/>
              <a:t> 운영</a:t>
            </a:r>
            <a:r>
              <a:rPr lang="en-US" altLang="ko-KR" dirty="0" smtClean="0"/>
              <a:t>), </a:t>
            </a:r>
          </a:p>
          <a:p>
            <a:pPr>
              <a:buNone/>
            </a:pPr>
            <a:r>
              <a:rPr lang="ko-KR" altLang="en-US" dirty="0" smtClean="0"/>
              <a:t>   동 단위 학습공간도 운영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학습도시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한국</a:t>
            </a:r>
            <a:r>
              <a:rPr lang="en-US" altLang="ko-KR" dirty="0" smtClean="0"/>
              <a:t>: 226</a:t>
            </a:r>
            <a:r>
              <a:rPr lang="ko-KR" altLang="en-US" dirty="0" smtClean="0"/>
              <a:t>개 기초지자체중 </a:t>
            </a:r>
            <a:r>
              <a:rPr lang="en-US" altLang="ko-KR" dirty="0" smtClean="0"/>
              <a:t>195</a:t>
            </a:r>
            <a:r>
              <a:rPr lang="ko-KR" altLang="en-US" dirty="0" smtClean="0"/>
              <a:t>개</a:t>
            </a:r>
            <a:r>
              <a:rPr lang="en-US" altLang="ko-KR" dirty="0" smtClean="0"/>
              <a:t>(86%) </a:t>
            </a:r>
            <a:r>
              <a:rPr lang="ko-KR" altLang="en-US" dirty="0" smtClean="0"/>
              <a:t>학습도시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(2023).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유네스코 세계학습도시네트워크 약</a:t>
            </a:r>
            <a:r>
              <a:rPr lang="en-US" altLang="ko-KR" dirty="0" smtClean="0"/>
              <a:t>300</a:t>
            </a:r>
            <a:r>
              <a:rPr lang="ko-KR" altLang="en-US" dirty="0" smtClean="0"/>
              <a:t>개 도시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 가입</a:t>
            </a:r>
            <a:r>
              <a:rPr lang="en-US" altLang="ko-KR" dirty="0" smtClean="0"/>
              <a:t>( </a:t>
            </a:r>
            <a:r>
              <a:rPr lang="ko-KR" altLang="en-US" dirty="0" smtClean="0"/>
              <a:t>한국 </a:t>
            </a:r>
            <a:r>
              <a:rPr lang="en-US" altLang="ko-KR" dirty="0" smtClean="0"/>
              <a:t>60</a:t>
            </a:r>
            <a:r>
              <a:rPr lang="ko-KR" altLang="en-US" dirty="0" smtClean="0"/>
              <a:t>개 도시 참여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나라에 따라 다양한 명칭과 성격의 지역 학습장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u="sng" dirty="0" smtClean="0"/>
              <a:t>그런데</a:t>
            </a:r>
            <a:r>
              <a:rPr lang="en-US" altLang="ko-KR" u="sng" dirty="0" smtClean="0"/>
              <a:t>, </a:t>
            </a:r>
            <a:r>
              <a:rPr lang="ko-KR" altLang="en-US" u="sng" dirty="0" smtClean="0"/>
              <a:t>한국의 평생학습 현실은 매우 어렵다</a:t>
            </a:r>
            <a:r>
              <a:rPr lang="en-US" altLang="ko-KR" u="sng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성인의 평생학습참여율은 개선되었다 하나</a:t>
            </a:r>
            <a:r>
              <a:rPr lang="en-US" altLang="ko-KR" dirty="0" smtClean="0"/>
              <a:t>,</a:t>
            </a:r>
            <a:r>
              <a:rPr lang="ko-KR" altLang="en-US" dirty="0" smtClean="0"/>
              <a:t> 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전히</a:t>
            </a:r>
            <a:r>
              <a:rPr lang="ko-KR" altLang="en-US" dirty="0" smtClean="0"/>
              <a:t> 낮다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학력간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사업장규모간 학습참여 격차가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확대되고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학습을 위한 시간이 부족하고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비용을 감당하기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어렵다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교육부의 평생교육예산은 </a:t>
            </a:r>
            <a:r>
              <a:rPr lang="en-US" altLang="ko-KR" dirty="0" smtClean="0"/>
              <a:t>0.11%</a:t>
            </a:r>
            <a:r>
              <a:rPr lang="ko-KR" altLang="en-US" dirty="0" smtClean="0"/>
              <a:t>에 지나지 않고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지자체의</a:t>
            </a:r>
            <a:r>
              <a:rPr lang="ko-KR" altLang="en-US" dirty="0" smtClean="0"/>
              <a:t> 재정 상황도 열악하다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주요정책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전 생애에 걸친 다양한 학습과 교육기회의 확대와 평등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학습과 교육에 필요한 시간 보장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유급학습휴가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학습 및 교육비 지원 위한 다양한 대책</a:t>
            </a:r>
            <a:r>
              <a:rPr lang="en-US" altLang="ko-KR" dirty="0" smtClean="0"/>
              <a:t>(</a:t>
            </a:r>
            <a:r>
              <a:rPr lang="ko-KR" altLang="en-US" dirty="0" smtClean="0"/>
              <a:t>무상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err="1" smtClean="0"/>
              <a:t>바우처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세금감면 등</a:t>
            </a:r>
            <a:r>
              <a:rPr lang="en-US" altLang="ko-KR" dirty="0" smtClean="0"/>
              <a:t>) </a:t>
            </a:r>
            <a:r>
              <a:rPr lang="ko-KR" altLang="en-US" dirty="0" smtClean="0"/>
              <a:t>시행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학습결과의 인증과 사회적 가치 인정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평생학습지원체제 위한 민주적 </a:t>
            </a:r>
            <a:r>
              <a:rPr lang="ko-KR" altLang="en-US" dirty="0" err="1" smtClean="0"/>
              <a:t>거버넌스</a:t>
            </a:r>
            <a:r>
              <a:rPr lang="ko-KR" altLang="en-US" dirty="0" smtClean="0"/>
              <a:t> 구축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1. </a:t>
            </a:r>
            <a:r>
              <a:rPr lang="ko-KR" altLang="en-US" dirty="0" smtClean="0"/>
              <a:t>한국은 부국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강국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‘30-50 </a:t>
            </a:r>
            <a:r>
              <a:rPr lang="ko-KR" altLang="en-US" dirty="0" smtClean="0"/>
              <a:t>클럽</a:t>
            </a:r>
            <a:r>
              <a:rPr lang="en-US" altLang="ko-KR" dirty="0" smtClean="0"/>
              <a:t>’:</a:t>
            </a:r>
            <a:r>
              <a:rPr lang="ko-KR" altLang="en-US" dirty="0" smtClean="0"/>
              <a:t>국민소득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인당 </a:t>
            </a:r>
            <a:r>
              <a:rPr lang="en-US" altLang="ko-KR" dirty="0" smtClean="0"/>
              <a:t>3</a:t>
            </a:r>
            <a:r>
              <a:rPr lang="ko-KR" altLang="en-US" dirty="0" smtClean="0"/>
              <a:t>만</a:t>
            </a:r>
            <a:r>
              <a:rPr lang="en-US" altLang="ko-KR" dirty="0" smtClean="0"/>
              <a:t>(30 K)</a:t>
            </a:r>
            <a:r>
              <a:rPr lang="ko-KR" altLang="en-US" dirty="0" smtClean="0"/>
              <a:t>달러 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인구 </a:t>
            </a:r>
            <a:r>
              <a:rPr lang="en-US" altLang="ko-KR" dirty="0" smtClean="0"/>
              <a:t>5</a:t>
            </a:r>
            <a:r>
              <a:rPr lang="ko-KR" altLang="en-US" dirty="0" smtClean="0"/>
              <a:t>천만</a:t>
            </a:r>
            <a:r>
              <a:rPr lang="en-US" altLang="ko-KR" dirty="0" smtClean="0"/>
              <a:t>(50 mil)</a:t>
            </a:r>
            <a:r>
              <a:rPr lang="ko-KR" altLang="en-US" dirty="0" smtClean="0"/>
              <a:t>명 이상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한국 </a:t>
            </a:r>
            <a:r>
              <a:rPr lang="en-US" altLang="ko-KR" dirty="0" smtClean="0"/>
              <a:t>2021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7</a:t>
            </a:r>
            <a:r>
              <a:rPr lang="ko-KR" altLang="en-US" dirty="0" smtClean="0"/>
              <a:t>번째로 가입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유엔 무역개발회의</a:t>
            </a:r>
            <a:r>
              <a:rPr lang="en-US" altLang="ko-KR" dirty="0" smtClean="0"/>
              <a:t>(UNCTAD) </a:t>
            </a:r>
            <a:r>
              <a:rPr lang="ko-KR" altLang="en-US" dirty="0" smtClean="0"/>
              <a:t>한국의 지위를 </a:t>
            </a:r>
            <a:r>
              <a:rPr lang="en-US" altLang="ko-KR" dirty="0" smtClean="0"/>
              <a:t>2021</a:t>
            </a:r>
            <a:r>
              <a:rPr lang="ko-KR" altLang="en-US" dirty="0" smtClean="0"/>
              <a:t>년에 개발도상국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선진국 격상</a:t>
            </a:r>
            <a:r>
              <a:rPr lang="en-US" altLang="ko-KR" dirty="0" smtClean="0"/>
              <a:t>, 32</a:t>
            </a:r>
            <a:r>
              <a:rPr lang="ko-KR" altLang="en-US" dirty="0" smtClean="0"/>
              <a:t>번째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한국의 국가경제력</a:t>
            </a:r>
            <a:r>
              <a:rPr lang="en-US" altLang="ko-KR" dirty="0" smtClean="0"/>
              <a:t>(GDP): </a:t>
            </a:r>
            <a:r>
              <a:rPr lang="ko-KR" altLang="en-US" dirty="0" smtClean="0"/>
              <a:t>세계</a:t>
            </a:r>
            <a:r>
              <a:rPr lang="en-US" altLang="ko-KR" dirty="0" smtClean="0"/>
              <a:t> 11</a:t>
            </a:r>
            <a:r>
              <a:rPr lang="ko-KR" altLang="en-US" dirty="0" smtClean="0"/>
              <a:t>위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국방비</a:t>
            </a:r>
            <a:r>
              <a:rPr lang="en-US" altLang="ko-KR" dirty="0" smtClean="0"/>
              <a:t>(2022): </a:t>
            </a:r>
            <a:r>
              <a:rPr lang="ko-KR" altLang="en-US" dirty="0" smtClean="0"/>
              <a:t>세계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위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군사력</a:t>
            </a:r>
            <a:r>
              <a:rPr lang="en-US" altLang="ko-KR" dirty="0" smtClean="0"/>
              <a:t>(2022): 6</a:t>
            </a:r>
            <a:r>
              <a:rPr lang="ko-KR" altLang="en-US" dirty="0" smtClean="0"/>
              <a:t>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28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한국의 위상과 삶의 질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삶의 질은 낮아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유엔의 세계행복보고서</a:t>
            </a:r>
            <a:r>
              <a:rPr lang="en-US" altLang="ko-KR" dirty="0" smtClean="0"/>
              <a:t>(World Happiness Report) 2021: </a:t>
            </a:r>
            <a:r>
              <a:rPr lang="ko-KR" altLang="en-US" dirty="0" smtClean="0"/>
              <a:t>한국은</a:t>
            </a:r>
            <a:r>
              <a:rPr lang="en-US" altLang="ko-KR" dirty="0" smtClean="0"/>
              <a:t> 146</a:t>
            </a:r>
            <a:r>
              <a:rPr lang="ko-KR" altLang="en-US" dirty="0" smtClean="0"/>
              <a:t>개국 중 </a:t>
            </a:r>
            <a:r>
              <a:rPr lang="en-US" altLang="ko-KR" dirty="0" smtClean="0"/>
              <a:t>61</a:t>
            </a:r>
            <a:r>
              <a:rPr lang="ko-KR" altLang="en-US" dirty="0" smtClean="0"/>
              <a:t>위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우루과이</a:t>
            </a:r>
            <a:r>
              <a:rPr lang="en-US" altLang="ko-KR" dirty="0" smtClean="0"/>
              <a:t>(31), </a:t>
            </a:r>
            <a:r>
              <a:rPr lang="ko-KR" altLang="en-US" dirty="0" smtClean="0"/>
              <a:t>멕시코</a:t>
            </a:r>
            <a:r>
              <a:rPr lang="en-US" altLang="ko-KR" dirty="0" smtClean="0"/>
              <a:t>(35), </a:t>
            </a:r>
            <a:r>
              <a:rPr lang="ko-KR" altLang="en-US" dirty="0" err="1" smtClean="0"/>
              <a:t>우즈벡</a:t>
            </a:r>
            <a:r>
              <a:rPr lang="en-US" altLang="ko-KR" dirty="0" smtClean="0"/>
              <a:t>(41), </a:t>
            </a:r>
            <a:r>
              <a:rPr lang="ko-KR" altLang="en-US" dirty="0" smtClean="0"/>
              <a:t>칠레</a:t>
            </a:r>
            <a:r>
              <a:rPr lang="en-US" altLang="ko-KR" dirty="0" smtClean="0"/>
              <a:t>(42), </a:t>
            </a:r>
            <a:r>
              <a:rPr lang="ko-KR" altLang="en-US" dirty="0" smtClean="0"/>
              <a:t>필리핀</a:t>
            </a:r>
            <a:r>
              <a:rPr lang="en-US" altLang="ko-KR" dirty="0" smtClean="0"/>
              <a:t>(60).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행복지수</a:t>
            </a:r>
            <a:r>
              <a:rPr lang="en-US" altLang="ko-KR" dirty="0" smtClean="0"/>
              <a:t>: 1</a:t>
            </a:r>
            <a:r>
              <a:rPr lang="ko-KR" altLang="en-US" dirty="0" smtClean="0"/>
              <a:t>인당 </a:t>
            </a:r>
            <a:r>
              <a:rPr lang="en-US" altLang="ko-KR" dirty="0" smtClean="0"/>
              <a:t>GNP, </a:t>
            </a:r>
            <a:r>
              <a:rPr lang="ko-KR" altLang="en-US" dirty="0" smtClean="0"/>
              <a:t>건강 기대수명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smtClean="0"/>
              <a:t>주변의 관심과 지원</a:t>
            </a:r>
            <a:r>
              <a:rPr lang="en-US" altLang="ko-KR" dirty="0" smtClean="0"/>
              <a:t>(OECD</a:t>
            </a:r>
            <a:r>
              <a:rPr lang="ko-KR" altLang="en-US" dirty="0" err="1" smtClean="0"/>
              <a:t>국가중</a:t>
            </a:r>
            <a:r>
              <a:rPr lang="ko-KR" altLang="en-US" dirty="0" smtClean="0"/>
              <a:t> 최하</a:t>
            </a:r>
            <a:r>
              <a:rPr lang="en-US" altLang="ko-KR" dirty="0" smtClean="0"/>
              <a:t>),</a:t>
            </a:r>
          </a:p>
          <a:p>
            <a:pPr>
              <a:buNone/>
            </a:pPr>
            <a:r>
              <a:rPr lang="ko-KR" altLang="en-US" dirty="0" smtClean="0"/>
              <a:t>                 자신의 삶을 선택할 자유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dirty="0" smtClean="0"/>
              <a:t>사회적 관대함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부패수준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u="sng" dirty="0" smtClean="0"/>
              <a:t>20</a:t>
            </a:r>
            <a:r>
              <a:rPr lang="ko-KR" altLang="en-US" u="sng" dirty="0" smtClean="0"/>
              <a:t>세기 말부터 </a:t>
            </a:r>
            <a:r>
              <a:rPr lang="ko-KR" altLang="en-US" dirty="0" smtClean="0"/>
              <a:t>현재는 새로운 교육시대로 전환하는 과정에 있으며</a:t>
            </a:r>
            <a:r>
              <a:rPr lang="en-US" altLang="ko-KR" dirty="0" smtClean="0"/>
              <a:t>, </a:t>
            </a:r>
            <a:r>
              <a:rPr lang="ko-KR" altLang="en-US" u="sng" dirty="0" smtClean="0"/>
              <a:t>학교교육 시대</a:t>
            </a:r>
            <a:r>
              <a:rPr lang="ko-KR" altLang="en-US" dirty="0" smtClean="0"/>
              <a:t>부터 평생교육을 거쳐 </a:t>
            </a:r>
            <a:r>
              <a:rPr lang="ko-KR" altLang="en-US" u="sng" dirty="0" smtClean="0"/>
              <a:t>평생학습시대</a:t>
            </a:r>
            <a:r>
              <a:rPr lang="ko-KR" altLang="en-US" dirty="0" smtClean="0"/>
              <a:t>로 전환하는 중이다</a:t>
            </a:r>
            <a:r>
              <a:rPr lang="en-US" altLang="ko-KR" dirty="0" smtClean="0"/>
              <a:t>. </a:t>
            </a:r>
          </a:p>
          <a:p>
            <a:r>
              <a:rPr lang="ko-KR" altLang="en-US" u="sng" dirty="0" smtClean="0"/>
              <a:t>현재의 학교교육은 </a:t>
            </a:r>
            <a:r>
              <a:rPr lang="en-US" altLang="ko-KR" u="sng" dirty="0" smtClean="0"/>
              <a:t>19</a:t>
            </a:r>
            <a:r>
              <a:rPr lang="ko-KR" altLang="en-US" u="sng" dirty="0" smtClean="0"/>
              <a:t>세기</a:t>
            </a:r>
            <a:r>
              <a:rPr lang="en-US" altLang="ko-KR" u="sng" dirty="0" smtClean="0"/>
              <a:t>-20</a:t>
            </a:r>
            <a:r>
              <a:rPr lang="ko-KR" altLang="en-US" u="sng" dirty="0" smtClean="0"/>
              <a:t>세기의 제도로 </a:t>
            </a:r>
            <a:r>
              <a:rPr lang="ko-KR" altLang="en-US" dirty="0" smtClean="0"/>
              <a:t>국민국가형성과 산업화가 동시에 진행된 과정에서</a:t>
            </a:r>
            <a:r>
              <a:rPr lang="en-US" altLang="ko-KR" dirty="0" smtClean="0"/>
              <a:t>, </a:t>
            </a:r>
            <a:r>
              <a:rPr lang="ko-KR" altLang="en-US" u="sng" dirty="0" smtClean="0"/>
              <a:t>국민과 인력을 양성하기 위하여 아동</a:t>
            </a:r>
            <a:r>
              <a:rPr lang="ko-KR" altLang="en-US" u="sng" dirty="0" smtClean="0">
                <a:sym typeface="Wingdings"/>
              </a:rPr>
              <a:t>청소년기에 국가 통제교육을 의무취학을 통하여 실시하는 것이다</a:t>
            </a:r>
            <a:r>
              <a:rPr lang="en-US" altLang="ko-KR" dirty="0" smtClean="0">
                <a:sym typeface="Wingdings"/>
              </a:rPr>
              <a:t>.  </a:t>
            </a:r>
            <a:r>
              <a:rPr lang="ko-KR" altLang="en-US" dirty="0" smtClean="0">
                <a:sym typeface="Wingdings"/>
              </a:rPr>
              <a:t>그러나 </a:t>
            </a:r>
            <a:r>
              <a:rPr lang="en-US" altLang="ko-KR" dirty="0" smtClean="0">
                <a:sym typeface="Wingdings"/>
              </a:rPr>
              <a:t>20</a:t>
            </a:r>
            <a:r>
              <a:rPr lang="ko-KR" altLang="en-US" dirty="0" smtClean="0">
                <a:sym typeface="Wingdings"/>
              </a:rPr>
              <a:t>세기 말 이래 </a:t>
            </a:r>
            <a:r>
              <a:rPr lang="ko-KR" altLang="en-US" u="sng" dirty="0" err="1" smtClean="0">
                <a:sym typeface="Wingdings"/>
              </a:rPr>
              <a:t>전생애</a:t>
            </a:r>
            <a:r>
              <a:rPr lang="ko-KR" altLang="en-US" u="sng" dirty="0" smtClean="0">
                <a:sym typeface="Wingdings"/>
              </a:rPr>
              <a:t> 단계에 걸쳐서 이론과 현장의 균형을 중시하는 자기주도학습 중심의 평생학습</a:t>
            </a:r>
            <a:r>
              <a:rPr lang="ko-KR" altLang="en-US" dirty="0" smtClean="0">
                <a:sym typeface="Wingdings"/>
              </a:rPr>
              <a:t>을 위한 제도로의 전환이 진행 중이다</a:t>
            </a:r>
            <a:r>
              <a:rPr lang="en-US" altLang="ko-KR" dirty="0" smtClean="0">
                <a:sym typeface="Wingdings"/>
              </a:rPr>
              <a:t>.</a:t>
            </a:r>
            <a:r>
              <a:rPr lang="ko-KR" altLang="en-US" dirty="0" smtClean="0">
                <a:sym typeface="Wingdings"/>
              </a:rPr>
              <a:t>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자살율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 유엔 세계보건기구 </a:t>
            </a:r>
            <a:r>
              <a:rPr lang="en-US" altLang="ko-KR" dirty="0" smtClean="0"/>
              <a:t>2021</a:t>
            </a:r>
            <a:r>
              <a:rPr lang="ko-KR" altLang="en-US" dirty="0" smtClean="0"/>
              <a:t>년 발표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한국은 세계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위로 높아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노년층 </a:t>
            </a:r>
            <a:r>
              <a:rPr lang="ko-KR" altLang="en-US" dirty="0" err="1" smtClean="0"/>
              <a:t>자살율이</a:t>
            </a:r>
            <a:r>
              <a:rPr lang="ko-KR" altLang="en-US" dirty="0" smtClean="0"/>
              <a:t> 특히 높아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준비 없이 노년기에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진입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사회도 대책이 매우 부족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청소년층 역시 세계 평균 이상의 </a:t>
            </a:r>
            <a:r>
              <a:rPr lang="ko-KR" altLang="en-US" dirty="0" err="1" smtClean="0"/>
              <a:t>자살율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과도한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 경쟁교육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취업경쟁</a:t>
            </a:r>
            <a:r>
              <a:rPr lang="en-US" altLang="ko-KR" dirty="0" smtClean="0"/>
              <a:t>, “</a:t>
            </a:r>
            <a:r>
              <a:rPr lang="ko-KR" altLang="en-US" dirty="0" err="1" smtClean="0"/>
              <a:t>이생망</a:t>
            </a:r>
            <a:r>
              <a:rPr lang="en-US" altLang="ko-KR" dirty="0" smtClean="0"/>
              <a:t>”. </a:t>
            </a:r>
          </a:p>
          <a:p>
            <a:pPr>
              <a:buFont typeface="Wingdings"/>
              <a:buChar char="Ø"/>
            </a:pPr>
            <a:r>
              <a:rPr lang="ko-KR" altLang="en-US" dirty="0" smtClean="0"/>
              <a:t>인구감소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사상최초 감소 시작</a:t>
            </a:r>
            <a:r>
              <a:rPr lang="en-US" altLang="ko-KR" dirty="0" smtClean="0"/>
              <a:t>(2019)</a:t>
            </a:r>
            <a:r>
              <a:rPr lang="ko-KR" altLang="en-US" dirty="0" smtClean="0"/>
              <a:t>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합계출산율 </a:t>
            </a:r>
            <a:r>
              <a:rPr lang="en-US" altLang="ko-KR" dirty="0" smtClean="0"/>
              <a:t>0.78(2022). </a:t>
            </a:r>
            <a:r>
              <a:rPr lang="ko-KR" altLang="en-US" dirty="0" smtClean="0"/>
              <a:t>당분간 국제유입으로 인구수를 유지하나 </a:t>
            </a:r>
            <a:r>
              <a:rPr lang="en-US" altLang="ko-KR" dirty="0" smtClean="0"/>
              <a:t>2025</a:t>
            </a:r>
            <a:r>
              <a:rPr lang="ko-KR" altLang="en-US" dirty="0" smtClean="0"/>
              <a:t>년 또는 </a:t>
            </a:r>
            <a:r>
              <a:rPr lang="en-US" altLang="ko-KR" dirty="0" smtClean="0"/>
              <a:t>2028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감소 예측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30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교육도 문제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교육제도가 신분제도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계급상속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지배를 벗어난듯 하지만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 소득수준의 영향 아래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새로운 의문을 촉발시키고 존중하는 살아있는 학습이 아니라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이미 정해진 답</a:t>
            </a:r>
            <a:r>
              <a:rPr lang="en-US" altLang="ko-KR" dirty="0" smtClean="0"/>
              <a:t>(‘</a:t>
            </a:r>
            <a:r>
              <a:rPr lang="ko-KR" altLang="en-US" dirty="0" smtClean="0"/>
              <a:t>정답</a:t>
            </a:r>
            <a:r>
              <a:rPr lang="en-US" altLang="ko-KR" dirty="0" smtClean="0"/>
              <a:t>’)</a:t>
            </a:r>
            <a:r>
              <a:rPr lang="ko-KR" altLang="en-US" dirty="0" smtClean="0"/>
              <a:t>을 반복 학습시키는 입시준비 경쟁교육에서 벗어나지 못하고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조선시대에 새로운 주장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 유학이론 비판을 포용하지 않고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정통을 부정하는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이단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 몰아 배척하던 </a:t>
            </a:r>
            <a:r>
              <a:rPr lang="ko-KR" altLang="en-US" u="sng" dirty="0" smtClean="0"/>
              <a:t>나쁜 전통이 </a:t>
            </a:r>
            <a:r>
              <a:rPr lang="ko-KR" altLang="en-US" dirty="0" smtClean="0"/>
              <a:t>계속되고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31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500</a:t>
            </a:r>
            <a:r>
              <a:rPr lang="ko-KR" altLang="en-US" dirty="0" err="1" smtClean="0"/>
              <a:t>년전</a:t>
            </a:r>
            <a:r>
              <a:rPr lang="ko-KR" altLang="en-US" dirty="0" smtClean="0"/>
              <a:t> 율곡 이이</a:t>
            </a:r>
            <a:r>
              <a:rPr lang="en-US" altLang="ko-KR" dirty="0" smtClean="0"/>
              <a:t>(“9</a:t>
            </a:r>
            <a:r>
              <a:rPr lang="ko-KR" altLang="en-US" dirty="0" smtClean="0"/>
              <a:t>도장원공</a:t>
            </a:r>
            <a:r>
              <a:rPr lang="en-US" altLang="ko-KR" dirty="0" smtClean="0"/>
              <a:t>”)</a:t>
            </a:r>
            <a:r>
              <a:rPr lang="ko-KR" altLang="en-US" dirty="0" smtClean="0"/>
              <a:t>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겪은 일이 그대로 계속되고 있다</a:t>
            </a:r>
            <a:r>
              <a:rPr lang="en-US" altLang="ko-KR" dirty="0" smtClean="0"/>
              <a:t>. </a:t>
            </a:r>
            <a:r>
              <a:rPr lang="en-US" altLang="ko-KR" u="sng" dirty="0" smtClean="0"/>
              <a:t>“</a:t>
            </a:r>
            <a:r>
              <a:rPr lang="ko-KR" altLang="en-US" u="sng" dirty="0" smtClean="0"/>
              <a:t>과거 준비하며 배운 것은 공부가 아니었습니다</a:t>
            </a:r>
            <a:r>
              <a:rPr lang="en-US" altLang="ko-KR" u="sng" dirty="0" smtClean="0"/>
              <a:t>. </a:t>
            </a:r>
            <a:r>
              <a:rPr lang="ko-KR" altLang="en-US" u="sng" dirty="0" smtClean="0"/>
              <a:t>진짜 공부는 그 뒤에 했습니다</a:t>
            </a:r>
            <a:r>
              <a:rPr lang="en-US" altLang="ko-KR" u="sng" dirty="0" smtClean="0"/>
              <a:t>.”</a:t>
            </a:r>
            <a:r>
              <a:rPr lang="ko-KR" altLang="en-US" u="sng" dirty="0" smtClean="0"/>
              <a:t> </a:t>
            </a:r>
            <a:endParaRPr lang="en-US" altLang="ko-KR" u="sng" dirty="0" smtClean="0"/>
          </a:p>
          <a:p>
            <a:r>
              <a:rPr lang="ko-KR" altLang="en-US" dirty="0" smtClean="0"/>
              <a:t>아동 청소년기의 </a:t>
            </a:r>
            <a:r>
              <a:rPr lang="ko-KR" altLang="en-US" u="sng" dirty="0" smtClean="0"/>
              <a:t>타율적 학습을 강요하는 정답주의교육에 집중하고</a:t>
            </a:r>
            <a:r>
              <a:rPr lang="en-US" altLang="ko-KR" u="sng" dirty="0" smtClean="0"/>
              <a:t>,</a:t>
            </a:r>
            <a:r>
              <a:rPr lang="ko-KR" altLang="en-US" u="sng" dirty="0" smtClean="0"/>
              <a:t> 성인기의 평생학습은 경시하는 교육제도와 정책</a:t>
            </a:r>
            <a:r>
              <a:rPr lang="ko-KR" altLang="en-US" dirty="0" smtClean="0"/>
              <a:t>을 시급히 탈피해야 모범국가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거시적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 장기적 일관성 있는 교육정책을 위하여</a:t>
            </a:r>
            <a:r>
              <a:rPr lang="en-US" altLang="ko-KR" dirty="0" smtClean="0"/>
              <a:t>, </a:t>
            </a:r>
            <a:r>
              <a:rPr lang="en-US" altLang="ko-KR" u="sng" dirty="0" smtClean="0"/>
              <a:t>‘</a:t>
            </a:r>
            <a:r>
              <a:rPr lang="ko-KR" altLang="en-US" u="sng" dirty="0" smtClean="0"/>
              <a:t>국가교육위원회</a:t>
            </a:r>
            <a:r>
              <a:rPr lang="en-US" altLang="ko-KR" u="sng" dirty="0" smtClean="0"/>
              <a:t>’</a:t>
            </a:r>
            <a:r>
              <a:rPr lang="ko-KR" altLang="en-US" dirty="0" smtClean="0"/>
              <a:t>를 단순한 자문기구가 아닌 능동적 헌법기구로 만들어야 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이제 양식 있는 시민들이 나서야 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나의 경험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교육개혁과 자치를 위한 시민회의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교육개혁위원회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활동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</a:t>
            </a:r>
            <a:r>
              <a:rPr lang="ko-KR" altLang="en-US" sz="4000" dirty="0" smtClean="0"/>
              <a:t>감사합니다</a:t>
            </a:r>
            <a:r>
              <a:rPr lang="en-US" altLang="ko-KR" sz="4000" dirty="0" smtClean="0"/>
              <a:t>.</a:t>
            </a:r>
            <a:endParaRPr lang="ko-KR" altLang="en-US" sz="4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33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평생학습은 변화하는 시대의 새로운 특성들이 요구하고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교육은 이러한 시대적 변화의 요구에 부응하여야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또한 사회는 새로 형성되는 교육이 제대로 발전할 수 있도록 제반 조건을 만들어야 그 사회가 올바로 발전할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1. </a:t>
            </a:r>
            <a:r>
              <a:rPr lang="ko-KR" altLang="en-US" dirty="0" smtClean="0"/>
              <a:t>정보기술혁명</a:t>
            </a:r>
            <a:endParaRPr lang="en-US" altLang="ko-KR" dirty="0" smtClean="0"/>
          </a:p>
          <a:p>
            <a:r>
              <a:rPr lang="ko-KR" altLang="en-US" dirty="0" smtClean="0"/>
              <a:t>혁신적 정보통신기술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자동화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인공지능 등은 경제적 생산과 유통 방식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학습과 교육 방식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문화활동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사회관계 등 모든 영역에 변화를 일으키고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이러한 새로운 기술과 이용방법에 대한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평생학습의 시대적 요구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   지식과 능력이 없으면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경제와 사회 및 문화에도 정상적으로 유능하게 활동할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오늘의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성인세대는 이것을 배우지 않았기 때문에 모든 분야에서 어려움을 겪고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디지털 문맹을 벗어나기 위한 정보통신기술 활용에 대한 학습은 누구에게나 필요하며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특히 성인세대를 위한 평생학습을 위하여 시급히 요청된다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&gt; </a:t>
            </a:r>
            <a:r>
              <a:rPr lang="ko-KR" altLang="en-US" dirty="0" smtClean="0"/>
              <a:t>유럽연합회원국 성인들의 </a:t>
            </a:r>
            <a:r>
              <a:rPr lang="en-US" altLang="ko-KR" dirty="0" smtClean="0"/>
              <a:t>40%</a:t>
            </a:r>
            <a:r>
              <a:rPr lang="ko-KR" altLang="en-US" dirty="0" smtClean="0"/>
              <a:t>가 디지털 기초역량이 부족하다는 연구결과</a:t>
            </a:r>
            <a:r>
              <a:rPr lang="en-US" altLang="ko-KR" dirty="0" smtClean="0"/>
              <a:t>(2021)</a:t>
            </a:r>
            <a:r>
              <a:rPr lang="ko-KR" altLang="en-US" dirty="0" smtClean="0"/>
              <a:t>에 따라 이 분야에 대한 교육을 강화하고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한국성인의 경우는 역량이 더 낮으니 대책이 시급하다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    2. </a:t>
            </a:r>
            <a:r>
              <a:rPr lang="ko-KR" altLang="en-US" dirty="0" smtClean="0"/>
              <a:t>노동현장의 변화</a:t>
            </a:r>
            <a:endParaRPr lang="en-US" altLang="ko-KR" dirty="0" smtClean="0"/>
          </a:p>
          <a:p>
            <a:r>
              <a:rPr lang="ko-KR" altLang="en-US" dirty="0" smtClean="0"/>
              <a:t>생산방식과 노동시장의 급속한 변화로 국가 경제시스템의 변화를 예측하기 어려운 한편</a:t>
            </a:r>
            <a:r>
              <a:rPr lang="en-US" altLang="ko-KR" dirty="0" smtClean="0"/>
              <a:t>, </a:t>
            </a:r>
            <a:r>
              <a:rPr lang="ko-KR" altLang="en-US" u="sng" dirty="0" smtClean="0"/>
              <a:t>직업이동과 업무의 변화가 증가하기 때문에</a:t>
            </a:r>
            <a:r>
              <a:rPr lang="en-US" altLang="ko-KR" u="sng" dirty="0" smtClean="0"/>
              <a:t> </a:t>
            </a:r>
            <a:r>
              <a:rPr lang="ko-KR" altLang="en-US" u="sng" dirty="0" smtClean="0"/>
              <a:t>재교육과</a:t>
            </a:r>
            <a:r>
              <a:rPr lang="en-US" altLang="ko-KR" u="sng" dirty="0" smtClean="0"/>
              <a:t> </a:t>
            </a:r>
            <a:r>
              <a:rPr lang="ko-KR" altLang="en-US" u="sng" dirty="0" err="1" smtClean="0"/>
              <a:t>계속교육의</a:t>
            </a:r>
            <a:r>
              <a:rPr lang="ko-KR" altLang="en-US" u="sng" dirty="0" smtClean="0"/>
              <a:t> 필요가 높아 높아져서</a:t>
            </a:r>
            <a:r>
              <a:rPr lang="en-US" altLang="ko-KR" u="sng" dirty="0" smtClean="0"/>
              <a:t>, </a:t>
            </a:r>
            <a:r>
              <a:rPr lang="ko-KR" altLang="en-US" u="sng" dirty="0" smtClean="0"/>
              <a:t>산업계의 평생교육과 평생학습지원 기능에 대한 요구가 늘어나고 있다</a:t>
            </a:r>
            <a:r>
              <a:rPr lang="en-US" altLang="ko-KR" u="sng" dirty="0" smtClean="0"/>
              <a:t>.</a:t>
            </a:r>
            <a:r>
              <a:rPr lang="ko-KR" altLang="en-US" u="sng" dirty="0" smtClean="0"/>
              <a:t> </a:t>
            </a:r>
            <a:endParaRPr lang="en-US" altLang="ko-KR" u="sng" dirty="0" smtClean="0"/>
          </a:p>
          <a:p>
            <a:r>
              <a:rPr lang="ko-KR" altLang="en-US" dirty="0" smtClean="0"/>
              <a:t>더욱이 </a:t>
            </a:r>
            <a:r>
              <a:rPr lang="ko-KR" altLang="en-US" u="sng" dirty="0" smtClean="0"/>
              <a:t>자동화의 확대에 따라 기존의 인력수요가 감소</a:t>
            </a:r>
            <a:r>
              <a:rPr lang="ko-KR" altLang="en-US" dirty="0" smtClean="0"/>
              <a:t>하는 것이 세계적 현상으로 나타나고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유럽은 </a:t>
            </a:r>
            <a:r>
              <a:rPr lang="en-US" altLang="ko-KR" dirty="0" smtClean="0"/>
              <a:t>2020</a:t>
            </a:r>
            <a:r>
              <a:rPr lang="ko-KR" altLang="en-US" dirty="0" smtClean="0"/>
              <a:t>년대 초에 자동화 도입으로 전체 일자리의 </a:t>
            </a:r>
            <a:r>
              <a:rPr lang="en-US" altLang="ko-KR" dirty="0" smtClean="0"/>
              <a:t>3%</a:t>
            </a:r>
            <a:r>
              <a:rPr lang="ko-KR" altLang="en-US" dirty="0" smtClean="0"/>
              <a:t>가 감소했고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2030</a:t>
            </a:r>
            <a:r>
              <a:rPr lang="ko-KR" altLang="en-US" dirty="0" smtClean="0"/>
              <a:t>년대 중반에는 </a:t>
            </a:r>
            <a:r>
              <a:rPr lang="en-US" altLang="ko-KR" dirty="0" smtClean="0"/>
              <a:t>30%</a:t>
            </a:r>
            <a:r>
              <a:rPr lang="ko-KR" altLang="en-US" dirty="0" smtClean="0"/>
              <a:t>가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  자동화의 영향을 받을 것으로 예측되었다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u="sng" dirty="0" smtClean="0"/>
              <a:t>한국은 </a:t>
            </a:r>
            <a:r>
              <a:rPr lang="ko-KR" altLang="en-US" u="sng" dirty="0" err="1" smtClean="0"/>
              <a:t>로보트</a:t>
            </a:r>
            <a:r>
              <a:rPr lang="ko-KR" altLang="en-US" u="sng" dirty="0" smtClean="0"/>
              <a:t> 이용률이 세계 최고수준으로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비정규직</a:t>
            </a:r>
            <a:r>
              <a:rPr lang="ko-KR" altLang="en-US" dirty="0" smtClean="0"/>
              <a:t> 직무의 </a:t>
            </a:r>
            <a:r>
              <a:rPr lang="en-US" altLang="ko-KR" dirty="0" smtClean="0"/>
              <a:t>50%</a:t>
            </a:r>
            <a:r>
              <a:rPr lang="ko-KR" altLang="en-US" dirty="0" smtClean="0"/>
              <a:t>이상이 감소하여 매우 심각한 상황이다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더욱이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한국은 일을 해도 </a:t>
            </a:r>
            <a:r>
              <a:rPr lang="ko-KR" altLang="en-US" u="sng" dirty="0" smtClean="0"/>
              <a:t>숙련도가 증가하지 않는 </a:t>
            </a:r>
            <a:r>
              <a:rPr lang="ko-KR" altLang="en-US" u="sng" dirty="0" err="1" smtClean="0"/>
              <a:t>비학습형</a:t>
            </a:r>
            <a:r>
              <a:rPr lang="ko-KR" altLang="en-US" u="sng" dirty="0" smtClean="0"/>
              <a:t> 직무종사자가</a:t>
            </a:r>
            <a:r>
              <a:rPr lang="en-US" altLang="ko-KR" u="sng" dirty="0" smtClean="0"/>
              <a:t>  1/3</a:t>
            </a:r>
            <a:r>
              <a:rPr lang="ko-KR" altLang="en-US" u="sng" dirty="0" smtClean="0"/>
              <a:t>로 </a:t>
            </a:r>
            <a:r>
              <a:rPr lang="en-US" altLang="ko-KR" u="sng" dirty="0" smtClean="0"/>
              <a:t>OECD </a:t>
            </a:r>
            <a:r>
              <a:rPr lang="ko-KR" altLang="en-US" u="sng" dirty="0" smtClean="0"/>
              <a:t>최고이고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u="sng" dirty="0" smtClean="0"/>
              <a:t>신기술 학습의 대부분</a:t>
            </a:r>
            <a:r>
              <a:rPr lang="en-US" altLang="ko-KR" u="sng" dirty="0" smtClean="0"/>
              <a:t>(79.1%)</a:t>
            </a:r>
            <a:r>
              <a:rPr lang="ko-KR" altLang="en-US" u="sng" dirty="0" smtClean="0"/>
              <a:t>이 개인부담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비정규직에</a:t>
            </a:r>
            <a:r>
              <a:rPr lang="ko-KR" altLang="en-US" dirty="0" smtClean="0"/>
              <a:t> 대한 회사지원은 </a:t>
            </a:r>
            <a:r>
              <a:rPr lang="en-US" altLang="ko-KR" dirty="0" smtClean="0"/>
              <a:t>2.2%</a:t>
            </a:r>
            <a:r>
              <a:rPr lang="ko-KR" altLang="en-US" dirty="0" smtClean="0"/>
              <a:t>로 재교육 포기하는 비율이</a:t>
            </a:r>
            <a:r>
              <a:rPr lang="en-US" altLang="ko-KR" dirty="0" smtClean="0"/>
              <a:t> OECD </a:t>
            </a:r>
            <a:r>
              <a:rPr lang="ko-KR" altLang="en-US" dirty="0" smtClean="0"/>
              <a:t>최고이다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노동역량 정체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미래에 대한 불안 증가 등에 대한 대책으로 평생학습의 강화가 시급히 요청된다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   3. </a:t>
            </a:r>
            <a:r>
              <a:rPr lang="ko-KR" altLang="en-US" dirty="0" smtClean="0"/>
              <a:t>인구구조 변화</a:t>
            </a:r>
            <a:endParaRPr lang="en-US" altLang="ko-KR" dirty="0" smtClean="0"/>
          </a:p>
          <a:p>
            <a:r>
              <a:rPr lang="ko-KR" altLang="en-US" dirty="0" smtClean="0"/>
              <a:t>수명의 연장으로 </a:t>
            </a:r>
            <a:r>
              <a:rPr lang="ko-KR" altLang="en-US" u="sng" dirty="0" smtClean="0"/>
              <a:t>고령인구가 증가하고</a:t>
            </a:r>
            <a:r>
              <a:rPr lang="en-US" altLang="ko-KR" u="sng" dirty="0" smtClean="0"/>
              <a:t> </a:t>
            </a:r>
            <a:r>
              <a:rPr lang="ko-KR" altLang="en-US" u="sng" dirty="0" smtClean="0"/>
              <a:t>노인구성비가 증대</a:t>
            </a:r>
            <a:r>
              <a:rPr lang="en-US" altLang="ko-KR" u="sng" dirty="0" smtClean="0"/>
              <a:t> </a:t>
            </a:r>
            <a:r>
              <a:rPr lang="ko-KR" altLang="en-US" u="sng" dirty="0" smtClean="0"/>
              <a:t>하는 것과 동시에</a:t>
            </a:r>
            <a:r>
              <a:rPr lang="en-US" altLang="ko-KR" u="sng" dirty="0" smtClean="0"/>
              <a:t>,</a:t>
            </a:r>
            <a:r>
              <a:rPr lang="ko-KR" altLang="en-US" u="sng" dirty="0" smtClean="0"/>
              <a:t> 출산율 저하로 </a:t>
            </a:r>
            <a:r>
              <a:rPr lang="ko-KR" altLang="en-US" dirty="0" smtClean="0"/>
              <a:t>아동 청소년의 비율이 감소하고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그리하여 </a:t>
            </a:r>
            <a:r>
              <a:rPr lang="ko-KR" altLang="en-US" u="sng" dirty="0" smtClean="0"/>
              <a:t>부양대상자는 증가하고 부양담당자는 줄어들고</a:t>
            </a:r>
            <a:r>
              <a:rPr lang="ko-KR" altLang="en-US" dirty="0" smtClean="0"/>
              <a:t> 있어서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노인들이 계속하여 일할 수 있도록 직업능력을 길러주는 평생학습이 불가피하다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한편 점점 증가하고 있는 외국인노동자와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이민자 들을 위한 학교교육과 함께 평생학습도 중요해지고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 4. </a:t>
            </a:r>
            <a:r>
              <a:rPr lang="ko-KR" altLang="en-US" dirty="0" smtClean="0"/>
              <a:t>기후위기</a:t>
            </a:r>
            <a:endParaRPr lang="en-US" altLang="ko-KR" dirty="0" smtClean="0"/>
          </a:p>
          <a:p>
            <a:r>
              <a:rPr lang="ko-KR" altLang="en-US" dirty="0" smtClean="0"/>
              <a:t>최근에 점점 더 심해지는 세계 곳곳의 홍수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가뭄과 줄어드는 북극과 남극 빙하 등은 지구의 기후가 위험에 처해 있음을 말해준다 </a:t>
            </a:r>
            <a:endParaRPr lang="en-US" altLang="ko-KR" dirty="0" smtClean="0"/>
          </a:p>
          <a:p>
            <a:r>
              <a:rPr lang="ko-KR" altLang="en-US" dirty="0" smtClean="0"/>
              <a:t>경고</a:t>
            </a:r>
            <a:r>
              <a:rPr lang="en-US" altLang="ko-KR" dirty="0" smtClean="0"/>
              <a:t>: </a:t>
            </a:r>
            <a:r>
              <a:rPr lang="ko-KR" altLang="en-US" dirty="0" smtClean="0"/>
              <a:t>로마클럽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현재 추세대로 가면 </a:t>
            </a:r>
            <a:r>
              <a:rPr lang="en-US" altLang="ko-KR" dirty="0" smtClean="0"/>
              <a:t>2020</a:t>
            </a:r>
            <a:r>
              <a:rPr lang="ko-KR" altLang="en-US" dirty="0" smtClean="0"/>
              <a:t>년에 성장의 정점 찍고</a:t>
            </a:r>
            <a:r>
              <a:rPr lang="en-US" altLang="ko-KR" dirty="0" smtClean="0"/>
              <a:t> </a:t>
            </a:r>
            <a:r>
              <a:rPr lang="ko-KR" altLang="en-US" dirty="0" smtClean="0"/>
              <a:t>붕괴의 길을 걸어 </a:t>
            </a:r>
            <a:r>
              <a:rPr lang="en-US" altLang="ko-KR" dirty="0" smtClean="0"/>
              <a:t>2040~50</a:t>
            </a:r>
            <a:r>
              <a:rPr lang="ko-KR" altLang="en-US" dirty="0" smtClean="0"/>
              <a:t>년 종말에 이른다</a:t>
            </a:r>
            <a:r>
              <a:rPr lang="en-US" altLang="ko-KR" dirty="0" smtClean="0"/>
              <a:t>.”(1972)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7391-6808-45F3-B1AC-383149420A81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2670</TotalTime>
  <Words>2128</Words>
  <Application>Microsoft Office PowerPoint</Application>
  <PresentationFormat>화면 슬라이드 쇼(4:3)</PresentationFormat>
  <Paragraphs>188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광장</vt:lpstr>
      <vt:lpstr>학습사회, 어디까지 왔나</vt:lpstr>
      <vt:lpstr>1. 시대의 변화, 교육의 변화</vt:lpstr>
      <vt:lpstr>슬라이드 3</vt:lpstr>
      <vt:lpstr>2. 평생학습의 시대적 요구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3. 선진국들은 어떻게 하나</vt:lpstr>
      <vt:lpstr>슬라이드 14</vt:lpstr>
      <vt:lpstr>슬라이드 15</vt:lpstr>
      <vt:lpstr>4. 새로운 교육 시대</vt:lpstr>
      <vt:lpstr>슬라이드 17</vt:lpstr>
      <vt:lpstr>슬라이드 18</vt:lpstr>
      <vt:lpstr>슬라이드 19</vt:lpstr>
      <vt:lpstr>슬라이드 20</vt:lpstr>
      <vt:lpstr>5. 학습사회 건설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6. 한국의 위상과 삶의 질</vt:lpstr>
      <vt:lpstr>슬라이드 29</vt:lpstr>
      <vt:lpstr>슬라이드 30</vt:lpstr>
      <vt:lpstr>슬라이드 31</vt:lpstr>
      <vt:lpstr>슬라이드 32</vt:lpstr>
      <vt:lpstr>슬라이드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미래의 학교교육과 평생학습</dc:title>
  <dc:creator>Kim Shin-il</dc:creator>
  <cp:lastModifiedBy>Kim Shin-il</cp:lastModifiedBy>
  <cp:revision>306</cp:revision>
  <dcterms:created xsi:type="dcterms:W3CDTF">2021-08-22T08:20:37Z</dcterms:created>
  <dcterms:modified xsi:type="dcterms:W3CDTF">2023-10-11T00:03:29Z</dcterms:modified>
</cp:coreProperties>
</file>